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57" r:id="rId4"/>
    <p:sldId id="259" r:id="rId5"/>
    <p:sldId id="278" r:id="rId6"/>
    <p:sldId id="256" r:id="rId7"/>
    <p:sldId id="279" r:id="rId8"/>
    <p:sldId id="270" r:id="rId9"/>
    <p:sldId id="261" r:id="rId10"/>
    <p:sldId id="277" r:id="rId11"/>
    <p:sldId id="271" r:id="rId12"/>
    <p:sldId id="258" r:id="rId13"/>
    <p:sldId id="274" r:id="rId14"/>
    <p:sldId id="280" r:id="rId15"/>
    <p:sldId id="272" r:id="rId16"/>
    <p:sldId id="276" r:id="rId17"/>
    <p:sldId id="275" r:id="rId1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Normaali tyyli 2 - Korostu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C04939-735A-7AA7-23BA-4A8B0EF31245}"/>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BE1CBE6-5AB8-7955-6F7D-E21C44C22F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E6D61F1A-D15D-317B-917B-6E5F74A04429}"/>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D0293243-7C38-BE6C-A377-C6802D986E3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8025405-C359-3D1A-8D88-EABCB613A5CF}"/>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207389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0F3FFF-0EAD-AD2F-7B69-9281FED6BDEF}"/>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9D1D4691-724D-5168-19B4-7FCD84EE2F04}"/>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F09C34D-2411-D343-7E49-6360ABEAD860}"/>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C7175BB9-D45E-CE5A-7AE3-532D8D322C5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543417C-58B7-D12B-1E95-D3F2F8363199}"/>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4128539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384DAD1C-1DC6-00B9-A2EA-2E65D7F5AAB7}"/>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912CA18-9CD0-DBB9-C8EE-1375BDA9270A}"/>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9FA5179-A182-527C-9AE9-C32EB14E8A82}"/>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B8929DB9-4C49-803C-4A40-B83655ADAC0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E98325E-E7D1-9291-4C22-FB16766886CB}"/>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127733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E9B0863-18E3-E126-2F55-0E931B94041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9E5C77C-4705-B140-A4A4-5FFEF4571FA3}"/>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8F351E8-F731-151C-B132-8FF46D16A53A}"/>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73F16FED-8ED1-7E2F-73E9-4CE7B027C64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614A379-8296-CF99-0785-9F287E9C0914}"/>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181989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9977FA-4720-D9A5-41B1-7D034DD8AB9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96D4C59A-FB36-6D3D-4A5A-65BCEC6AE6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5D058B48-85EA-98D2-4F16-A69C36EDB832}"/>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F2EE9BE0-6D79-8D27-1087-306715C520B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4DF5903-3624-48DA-00AF-389040C97940}"/>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2291473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23271CB-7652-572D-06ED-29784E16AE7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CF2882C-6C99-BCA1-F63A-47F260371599}"/>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A4454E9A-89DB-24A5-E607-DBE5A003E594}"/>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5B805C32-EDB6-EACA-6651-810F31C5DB88}"/>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6" name="Alatunnisteen paikkamerkki 5">
            <a:extLst>
              <a:ext uri="{FF2B5EF4-FFF2-40B4-BE49-F238E27FC236}">
                <a16:creationId xmlns:a16="http://schemas.microsoft.com/office/drawing/2014/main" id="{42301A36-306C-A11F-8423-1817A4820AB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9813CABD-B666-0136-50A4-86EEA1553C67}"/>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119873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227F45A-E748-8FBD-C677-C177C879D1C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34B14DB6-A7C5-5C0E-AB5E-ABE7BEB37E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67047ECD-1584-2A7A-734B-5B07AAA0FE6A}"/>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2F00243A-06C3-070F-F7FD-AE48DE1847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F42266C-EDD6-7A7E-05F9-098522266D14}"/>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AABD48B-B0C1-B3CC-8275-0BA8E470630F}"/>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8" name="Alatunnisteen paikkamerkki 7">
            <a:extLst>
              <a:ext uri="{FF2B5EF4-FFF2-40B4-BE49-F238E27FC236}">
                <a16:creationId xmlns:a16="http://schemas.microsoft.com/office/drawing/2014/main" id="{8A0CCDE2-593A-59B5-C611-C5E6896C7BE8}"/>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964E8854-F6F6-A064-4B63-58FA1810DE9D}"/>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3540023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2E6748-FD29-8433-26EB-0E048B62F2F2}"/>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387436F-01C5-1732-491E-4F32ECFEFF1F}"/>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4" name="Alatunnisteen paikkamerkki 3">
            <a:extLst>
              <a:ext uri="{FF2B5EF4-FFF2-40B4-BE49-F238E27FC236}">
                <a16:creationId xmlns:a16="http://schemas.microsoft.com/office/drawing/2014/main" id="{549E1E21-C5EB-BF44-8B7B-530845156E25}"/>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864F9CEE-AD8C-F6D3-91AF-C90292F75ACA}"/>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2056679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B0B3B5F1-E51F-EB03-0499-B1FADD3EAF25}"/>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3" name="Alatunnisteen paikkamerkki 2">
            <a:extLst>
              <a:ext uri="{FF2B5EF4-FFF2-40B4-BE49-F238E27FC236}">
                <a16:creationId xmlns:a16="http://schemas.microsoft.com/office/drawing/2014/main" id="{E03F08F9-8D20-93A3-6A9C-D98FCCD0C2D7}"/>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F25D74F-AC08-10FD-0513-711CCDAA538E}"/>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3074403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2B13A7-E415-D9DE-9C0F-E2A504DCE2D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25B0291-599C-B219-FCEA-BF1B4E5A20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1A7F0BC-CBD1-6794-2D31-6E16B72EA2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2ED85AE3-3EFA-E245-AD7F-DB0DBAE319FE}"/>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6" name="Alatunnisteen paikkamerkki 5">
            <a:extLst>
              <a:ext uri="{FF2B5EF4-FFF2-40B4-BE49-F238E27FC236}">
                <a16:creationId xmlns:a16="http://schemas.microsoft.com/office/drawing/2014/main" id="{4D82F2E5-F387-6D8A-E51C-F2556B0D96D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7540814-3833-3AC8-D0EE-EB654A009439}"/>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2712207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B47F86C-A953-CDC6-D4A6-87D0F0CF0E2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226DD242-3BB1-A914-36C4-A07E8CFBB8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E0E259D-AA24-6BCB-F8A0-F8A87DD7FC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FEB18A8-4041-FF28-E596-FF872A22F0C0}"/>
              </a:ext>
            </a:extLst>
          </p:cNvPr>
          <p:cNvSpPr>
            <a:spLocks noGrp="1"/>
          </p:cNvSpPr>
          <p:nvPr>
            <p:ph type="dt" sz="half" idx="10"/>
          </p:nvPr>
        </p:nvSpPr>
        <p:spPr/>
        <p:txBody>
          <a:bodyPr/>
          <a:lstStyle/>
          <a:p>
            <a:fld id="{BA1652C5-2C8A-4A09-B9F8-8998E634FB0E}" type="datetimeFigureOut">
              <a:rPr lang="fi-FI" smtClean="0"/>
              <a:t>29.1.2024</a:t>
            </a:fld>
            <a:endParaRPr lang="fi-FI"/>
          </a:p>
        </p:txBody>
      </p:sp>
      <p:sp>
        <p:nvSpPr>
          <p:cNvPr id="6" name="Alatunnisteen paikkamerkki 5">
            <a:extLst>
              <a:ext uri="{FF2B5EF4-FFF2-40B4-BE49-F238E27FC236}">
                <a16:creationId xmlns:a16="http://schemas.microsoft.com/office/drawing/2014/main" id="{E8DD6447-066D-5C48-4528-2EE7E9ECC6E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02AD913-2A69-9446-324A-BEB906539639}"/>
              </a:ext>
            </a:extLst>
          </p:cNvPr>
          <p:cNvSpPr>
            <a:spLocks noGrp="1"/>
          </p:cNvSpPr>
          <p:nvPr>
            <p:ph type="sldNum" sz="quarter" idx="12"/>
          </p:nvPr>
        </p:nvSpPr>
        <p:spPr/>
        <p:txBody>
          <a:bodyPr/>
          <a:lstStyle/>
          <a:p>
            <a:fld id="{15DA5EF9-8E3A-4F2E-9F85-1280857E1A69}" type="slidenum">
              <a:rPr lang="fi-FI" smtClean="0"/>
              <a:t>‹#›</a:t>
            </a:fld>
            <a:endParaRPr lang="fi-FI"/>
          </a:p>
        </p:txBody>
      </p:sp>
    </p:spTree>
    <p:extLst>
      <p:ext uri="{BB962C8B-B14F-4D97-AF65-F5344CB8AC3E}">
        <p14:creationId xmlns:p14="http://schemas.microsoft.com/office/powerpoint/2010/main" val="3745917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BB9E1AE-714A-6C9D-D826-504E08CD6F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AA8A097-E8C6-1F70-FB62-849CF5CF7C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25AEB10-AE67-A290-785B-8ADF6C9EDF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652C5-2C8A-4A09-B9F8-8998E634FB0E}" type="datetimeFigureOut">
              <a:rPr lang="fi-FI" smtClean="0"/>
              <a:t>29.1.2024</a:t>
            </a:fld>
            <a:endParaRPr lang="fi-FI"/>
          </a:p>
        </p:txBody>
      </p:sp>
      <p:sp>
        <p:nvSpPr>
          <p:cNvPr id="5" name="Alatunnisteen paikkamerkki 4">
            <a:extLst>
              <a:ext uri="{FF2B5EF4-FFF2-40B4-BE49-F238E27FC236}">
                <a16:creationId xmlns:a16="http://schemas.microsoft.com/office/drawing/2014/main" id="{21A4F5C9-087E-E111-C5B3-4377313587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AD72B97C-1AAE-3597-491B-5C5164FCB4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DA5EF9-8E3A-4F2E-9F85-1280857E1A69}" type="slidenum">
              <a:rPr lang="fi-FI" smtClean="0"/>
              <a:t>‹#›</a:t>
            </a:fld>
            <a:endParaRPr lang="fi-FI"/>
          </a:p>
        </p:txBody>
      </p:sp>
    </p:spTree>
    <p:extLst>
      <p:ext uri="{BB962C8B-B14F-4D97-AF65-F5344CB8AC3E}">
        <p14:creationId xmlns:p14="http://schemas.microsoft.com/office/powerpoint/2010/main" val="1693310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A0C742-D78E-4602-4E2B-FF263AB64D7D}"/>
              </a:ext>
            </a:extLst>
          </p:cNvPr>
          <p:cNvSpPr>
            <a:spLocks noGrp="1"/>
          </p:cNvSpPr>
          <p:nvPr>
            <p:ph type="title"/>
          </p:nvPr>
        </p:nvSpPr>
        <p:spPr>
          <a:xfrm>
            <a:off x="838200" y="365125"/>
            <a:ext cx="10515600" cy="840823"/>
          </a:xfrm>
        </p:spPr>
        <p:txBody>
          <a:bodyPr>
            <a:normAutofit fontScale="90000"/>
          </a:bodyPr>
          <a:lstStyle/>
          <a:p>
            <a:pPr algn="ctr"/>
            <a:r>
              <a:rPr lang="fi-FI" sz="3600" b="1" dirty="0"/>
              <a:t>PISA ja Suomen koulutuksen tila  	</a:t>
            </a:r>
            <a:r>
              <a:rPr lang="fi-FI" sz="3100" b="1" dirty="0"/>
              <a:t>7.3.2023</a:t>
            </a:r>
            <a:r>
              <a:rPr lang="fi-FI" sz="2800" b="1" dirty="0"/>
              <a:t>		</a:t>
            </a:r>
            <a:br>
              <a:rPr lang="fi-FI" sz="2800" b="1" dirty="0"/>
            </a:br>
            <a:r>
              <a:rPr lang="fi-FI" sz="2800" b="1" dirty="0"/>
              <a:t>							Jukka Ahonen</a:t>
            </a:r>
          </a:p>
        </p:txBody>
      </p:sp>
      <p:sp>
        <p:nvSpPr>
          <p:cNvPr id="3" name="Sisällön paikkamerkki 2">
            <a:extLst>
              <a:ext uri="{FF2B5EF4-FFF2-40B4-BE49-F238E27FC236}">
                <a16:creationId xmlns:a16="http://schemas.microsoft.com/office/drawing/2014/main" id="{A10A9CDB-52CB-3ACC-A145-829B0B0FB174}"/>
              </a:ext>
            </a:extLst>
          </p:cNvPr>
          <p:cNvSpPr>
            <a:spLocks noGrp="1"/>
          </p:cNvSpPr>
          <p:nvPr>
            <p:ph idx="1"/>
          </p:nvPr>
        </p:nvSpPr>
        <p:spPr>
          <a:xfrm>
            <a:off x="838200" y="1205948"/>
            <a:ext cx="10515600" cy="5286927"/>
          </a:xfrm>
        </p:spPr>
        <p:txBody>
          <a:bodyPr>
            <a:normAutofit fontScale="92500" lnSpcReduction="10000"/>
          </a:bodyPr>
          <a:lstStyle/>
          <a:p>
            <a:r>
              <a:rPr lang="fi-FI" dirty="0"/>
              <a:t>Mistä näkökulmasta katsomme asiaa</a:t>
            </a:r>
          </a:p>
          <a:p>
            <a:r>
              <a:rPr lang="fi-FI" dirty="0"/>
              <a:t>Julkisuuden antama kuva vaalien alla</a:t>
            </a:r>
          </a:p>
          <a:p>
            <a:r>
              <a:rPr lang="fi-FI" dirty="0"/>
              <a:t>Mitä PISA-tutkimuksella halutaan selvittää</a:t>
            </a:r>
          </a:p>
          <a:p>
            <a:r>
              <a:rPr lang="fi-FI" dirty="0"/>
              <a:t>Mitä Suomessa on pidetty/pidetään tärkeänä</a:t>
            </a:r>
          </a:p>
          <a:p>
            <a:r>
              <a:rPr lang="fi-FI" dirty="0"/>
              <a:t>Mihin kannattaa verrata, verrokkimaat</a:t>
            </a:r>
          </a:p>
          <a:p>
            <a:r>
              <a:rPr lang="fi-FI" dirty="0"/>
              <a:t>Kehitys vuoden 2000 ensimmäisestä tutkimuksesta</a:t>
            </a:r>
          </a:p>
          <a:p>
            <a:r>
              <a:rPr lang="fi-FI" dirty="0"/>
              <a:t>2000-luvulla tehdyt poliittiset ratkaisut; rahoitus, opetussuunnitelma, toisen asteen koulutus</a:t>
            </a:r>
          </a:p>
          <a:p>
            <a:r>
              <a:rPr lang="fi-FI" dirty="0"/>
              <a:t>Vähän aikuisista</a:t>
            </a:r>
          </a:p>
          <a:p>
            <a:r>
              <a:rPr lang="fi-FI" dirty="0"/>
              <a:t>Kuva Suomen tilanteesta muissa maissa</a:t>
            </a:r>
          </a:p>
          <a:p>
            <a:r>
              <a:rPr lang="fi-FI" dirty="0"/>
              <a:t>Mielipidevaikuttajat hyvässä ja pahassa (mitä </a:t>
            </a:r>
            <a:r>
              <a:rPr lang="fi-FI" dirty="0" err="1"/>
              <a:t>OPS:ssa</a:t>
            </a:r>
            <a:r>
              <a:rPr lang="fi-FI" dirty="0"/>
              <a:t> oikeasti lukee?)</a:t>
            </a:r>
          </a:p>
          <a:p>
            <a:r>
              <a:rPr lang="fi-FI" dirty="0"/>
              <a:t>Seuraava PISA-tutkimus 2022, julkistus joulukuussa 2023</a:t>
            </a:r>
          </a:p>
          <a:p>
            <a:endParaRPr lang="fi-FI" dirty="0"/>
          </a:p>
          <a:p>
            <a:endParaRPr lang="fi-FI" dirty="0"/>
          </a:p>
          <a:p>
            <a:endParaRPr lang="fi-FI" dirty="0"/>
          </a:p>
        </p:txBody>
      </p:sp>
    </p:spTree>
    <p:extLst>
      <p:ext uri="{BB962C8B-B14F-4D97-AF65-F5344CB8AC3E}">
        <p14:creationId xmlns:p14="http://schemas.microsoft.com/office/powerpoint/2010/main" val="2305624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1A0C742-D78E-4602-4E2B-FF263AB64D7D}"/>
              </a:ext>
            </a:extLst>
          </p:cNvPr>
          <p:cNvSpPr>
            <a:spLocks noGrp="1"/>
          </p:cNvSpPr>
          <p:nvPr>
            <p:ph type="title"/>
          </p:nvPr>
        </p:nvSpPr>
        <p:spPr>
          <a:xfrm>
            <a:off x="838200" y="365125"/>
            <a:ext cx="10515600" cy="840823"/>
          </a:xfrm>
        </p:spPr>
        <p:txBody>
          <a:bodyPr>
            <a:normAutofit fontScale="90000"/>
          </a:bodyPr>
          <a:lstStyle/>
          <a:p>
            <a:pPr algn="ctr"/>
            <a:r>
              <a:rPr lang="fi-FI" sz="3600" b="1" dirty="0"/>
              <a:t>PISA ja Suomen koulutuksen tila  	</a:t>
            </a:r>
            <a:r>
              <a:rPr lang="fi-FI" sz="3100" b="1" dirty="0"/>
              <a:t>HRK 7.3.2023</a:t>
            </a:r>
            <a:r>
              <a:rPr lang="fi-FI" sz="2800" b="1" dirty="0"/>
              <a:t>		</a:t>
            </a:r>
            <a:br>
              <a:rPr lang="fi-FI" sz="2800" b="1" dirty="0"/>
            </a:br>
            <a:r>
              <a:rPr lang="fi-FI" sz="2800" b="1" dirty="0"/>
              <a:t>							Jukat Ahonen ja Niiranen</a:t>
            </a:r>
          </a:p>
        </p:txBody>
      </p:sp>
      <p:sp>
        <p:nvSpPr>
          <p:cNvPr id="3" name="Sisällön paikkamerkki 2">
            <a:extLst>
              <a:ext uri="{FF2B5EF4-FFF2-40B4-BE49-F238E27FC236}">
                <a16:creationId xmlns:a16="http://schemas.microsoft.com/office/drawing/2014/main" id="{A10A9CDB-52CB-3ACC-A145-829B0B0FB174}"/>
              </a:ext>
            </a:extLst>
          </p:cNvPr>
          <p:cNvSpPr>
            <a:spLocks noGrp="1"/>
          </p:cNvSpPr>
          <p:nvPr>
            <p:ph idx="1"/>
          </p:nvPr>
        </p:nvSpPr>
        <p:spPr>
          <a:xfrm>
            <a:off x="838200" y="1007166"/>
            <a:ext cx="10515600" cy="5485710"/>
          </a:xfrm>
        </p:spPr>
        <p:txBody>
          <a:bodyPr>
            <a:normAutofit fontScale="92500" lnSpcReduction="10000"/>
          </a:bodyPr>
          <a:lstStyle/>
          <a:p>
            <a:r>
              <a:rPr lang="fi-FI" dirty="0"/>
              <a:t>Mistä näkökulmasta katsomme asiaa</a:t>
            </a:r>
          </a:p>
          <a:p>
            <a:r>
              <a:rPr lang="fi-FI" dirty="0"/>
              <a:t>Julkisuuden antama kuva vaalien alla</a:t>
            </a:r>
          </a:p>
          <a:p>
            <a:r>
              <a:rPr lang="fi-FI" dirty="0"/>
              <a:t>Mitä PISA-tutkimuksella halutaan selvittää</a:t>
            </a:r>
          </a:p>
          <a:p>
            <a:r>
              <a:rPr lang="fi-FI" dirty="0"/>
              <a:t>Mitä Suomessa on pidetty/pidetään tärkeänä</a:t>
            </a:r>
          </a:p>
          <a:p>
            <a:r>
              <a:rPr lang="fi-FI" dirty="0"/>
              <a:t>Mihin kannattaa verrata, verrokkimaat</a:t>
            </a:r>
          </a:p>
          <a:p>
            <a:r>
              <a:rPr lang="fi-FI" dirty="0"/>
              <a:t>Kehitys vuoden 2000 ensimmäisestä tutkimuksesta</a:t>
            </a:r>
          </a:p>
          <a:p>
            <a:r>
              <a:rPr lang="fi-FI" dirty="0"/>
              <a:t>2000-luvulla tehdyt poliittiset ratkaisut; rahoitus, opetussuunnitelma, toisen asteen koulutus</a:t>
            </a:r>
          </a:p>
          <a:p>
            <a:r>
              <a:rPr lang="fi-FI" dirty="0"/>
              <a:t>Vähän aikuisista</a:t>
            </a:r>
          </a:p>
          <a:p>
            <a:r>
              <a:rPr lang="fi-FI" dirty="0"/>
              <a:t>Kuva Suomen tilanteesta muissa maissa</a:t>
            </a:r>
          </a:p>
          <a:p>
            <a:r>
              <a:rPr lang="fi-FI" dirty="0"/>
              <a:t>Mielipidevaikuttajat hyvässä ja pahassa; mitä </a:t>
            </a:r>
            <a:r>
              <a:rPr lang="fi-FI" dirty="0" err="1"/>
              <a:t>OPS:ssa</a:t>
            </a:r>
            <a:r>
              <a:rPr lang="fi-FI" dirty="0"/>
              <a:t> oikeasti lukee?</a:t>
            </a:r>
          </a:p>
          <a:p>
            <a:r>
              <a:rPr lang="fi-FI" dirty="0"/>
              <a:t>Seuraava PISA-tutkimus 2022, julkistus joulukuussa 2023</a:t>
            </a:r>
          </a:p>
          <a:p>
            <a:endParaRPr lang="fi-FI" dirty="0"/>
          </a:p>
          <a:p>
            <a:endParaRPr lang="fi-FI" dirty="0"/>
          </a:p>
          <a:p>
            <a:endParaRPr lang="fi-FI" dirty="0"/>
          </a:p>
        </p:txBody>
      </p:sp>
    </p:spTree>
    <p:extLst>
      <p:ext uri="{BB962C8B-B14F-4D97-AF65-F5344CB8AC3E}">
        <p14:creationId xmlns:p14="http://schemas.microsoft.com/office/powerpoint/2010/main" val="65707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D7EFF7-7A59-0783-D445-1BF35F074160}"/>
              </a:ext>
            </a:extLst>
          </p:cNvPr>
          <p:cNvSpPr>
            <a:spLocks noGrp="1"/>
          </p:cNvSpPr>
          <p:nvPr>
            <p:ph type="title"/>
          </p:nvPr>
        </p:nvSpPr>
        <p:spPr>
          <a:xfrm>
            <a:off x="838200" y="1"/>
            <a:ext cx="10515600" cy="834886"/>
          </a:xfrm>
        </p:spPr>
        <p:txBody>
          <a:bodyPr>
            <a:normAutofit/>
          </a:bodyPr>
          <a:lstStyle/>
          <a:p>
            <a:pPr algn="ctr"/>
            <a:r>
              <a:rPr lang="fi-FI" sz="3200" b="1" dirty="0"/>
              <a:t>PISA ja Suomi, lyhyt historia 2000 - 2018</a:t>
            </a:r>
          </a:p>
        </p:txBody>
      </p:sp>
      <p:graphicFrame>
        <p:nvGraphicFramePr>
          <p:cNvPr id="4" name="Taulukko 4">
            <a:extLst>
              <a:ext uri="{FF2B5EF4-FFF2-40B4-BE49-F238E27FC236}">
                <a16:creationId xmlns:a16="http://schemas.microsoft.com/office/drawing/2014/main" id="{B07EC2A2-C4CF-72CB-A1E2-77D92C15CD7F}"/>
              </a:ext>
            </a:extLst>
          </p:cNvPr>
          <p:cNvGraphicFramePr>
            <a:graphicFrameLocks noGrp="1"/>
          </p:cNvGraphicFramePr>
          <p:nvPr>
            <p:ph idx="1"/>
            <p:extLst>
              <p:ext uri="{D42A27DB-BD31-4B8C-83A1-F6EECF244321}">
                <p14:modId xmlns:p14="http://schemas.microsoft.com/office/powerpoint/2010/main" val="2263545171"/>
              </p:ext>
            </p:extLst>
          </p:nvPr>
        </p:nvGraphicFramePr>
        <p:xfrm>
          <a:off x="838200" y="834887"/>
          <a:ext cx="11037401" cy="6242694"/>
        </p:xfrm>
        <a:graphic>
          <a:graphicData uri="http://schemas.openxmlformats.org/drawingml/2006/table">
            <a:tbl>
              <a:tblPr firstRow="1" bandRow="1">
                <a:tableStyleId>{93296810-A885-4BE3-A3E7-6D5BEEA58F35}</a:tableStyleId>
              </a:tblPr>
              <a:tblGrid>
                <a:gridCol w="1041944">
                  <a:extLst>
                    <a:ext uri="{9D8B030D-6E8A-4147-A177-3AD203B41FA5}">
                      <a16:colId xmlns:a16="http://schemas.microsoft.com/office/drawing/2014/main" val="1030193275"/>
                    </a:ext>
                  </a:extLst>
                </a:gridCol>
                <a:gridCol w="1175541">
                  <a:extLst>
                    <a:ext uri="{9D8B030D-6E8A-4147-A177-3AD203B41FA5}">
                      <a16:colId xmlns:a16="http://schemas.microsoft.com/office/drawing/2014/main" val="2313351478"/>
                    </a:ext>
                  </a:extLst>
                </a:gridCol>
                <a:gridCol w="1357289">
                  <a:extLst>
                    <a:ext uri="{9D8B030D-6E8A-4147-A177-3AD203B41FA5}">
                      <a16:colId xmlns:a16="http://schemas.microsoft.com/office/drawing/2014/main" val="3783189634"/>
                    </a:ext>
                  </a:extLst>
                </a:gridCol>
                <a:gridCol w="1431235">
                  <a:extLst>
                    <a:ext uri="{9D8B030D-6E8A-4147-A177-3AD203B41FA5}">
                      <a16:colId xmlns:a16="http://schemas.microsoft.com/office/drawing/2014/main" val="3420791441"/>
                    </a:ext>
                  </a:extLst>
                </a:gridCol>
                <a:gridCol w="1391478">
                  <a:extLst>
                    <a:ext uri="{9D8B030D-6E8A-4147-A177-3AD203B41FA5}">
                      <a16:colId xmlns:a16="http://schemas.microsoft.com/office/drawing/2014/main" val="3017776773"/>
                    </a:ext>
                  </a:extLst>
                </a:gridCol>
                <a:gridCol w="1699942">
                  <a:extLst>
                    <a:ext uri="{9D8B030D-6E8A-4147-A177-3AD203B41FA5}">
                      <a16:colId xmlns:a16="http://schemas.microsoft.com/office/drawing/2014/main" val="1067933791"/>
                    </a:ext>
                  </a:extLst>
                </a:gridCol>
                <a:gridCol w="1469986">
                  <a:extLst>
                    <a:ext uri="{9D8B030D-6E8A-4147-A177-3AD203B41FA5}">
                      <a16:colId xmlns:a16="http://schemas.microsoft.com/office/drawing/2014/main" val="2394263318"/>
                    </a:ext>
                  </a:extLst>
                </a:gridCol>
                <a:gridCol w="1469986">
                  <a:extLst>
                    <a:ext uri="{9D8B030D-6E8A-4147-A177-3AD203B41FA5}">
                      <a16:colId xmlns:a16="http://schemas.microsoft.com/office/drawing/2014/main" val="1175762655"/>
                    </a:ext>
                  </a:extLst>
                </a:gridCol>
              </a:tblGrid>
              <a:tr h="986775">
                <a:tc>
                  <a:txBody>
                    <a:bodyPr/>
                    <a:lstStyle/>
                    <a:p>
                      <a:r>
                        <a:rPr lang="fi-FI" sz="2800" dirty="0"/>
                        <a:t>Vuosi</a:t>
                      </a:r>
                    </a:p>
                  </a:txBody>
                  <a:tcPr/>
                </a:tc>
                <a:tc>
                  <a:txBody>
                    <a:bodyPr/>
                    <a:lstStyle/>
                    <a:p>
                      <a:r>
                        <a:rPr lang="fi-FI" sz="2400" dirty="0"/>
                        <a:t>OECD/ kaikki</a:t>
                      </a:r>
                    </a:p>
                  </a:txBody>
                  <a:tcPr/>
                </a:tc>
                <a:tc>
                  <a:txBody>
                    <a:bodyPr/>
                    <a:lstStyle/>
                    <a:p>
                      <a:r>
                        <a:rPr lang="fi-FI" sz="2800" dirty="0"/>
                        <a:t>Sija</a:t>
                      </a:r>
                    </a:p>
                    <a:p>
                      <a:r>
                        <a:rPr lang="fi-FI" sz="2800" dirty="0" err="1"/>
                        <a:t>Lukut</a:t>
                      </a:r>
                      <a:r>
                        <a:rPr lang="fi-FI" sz="2800" dirty="0"/>
                        <a:t>.</a:t>
                      </a:r>
                    </a:p>
                  </a:txBody>
                  <a:tcPr/>
                </a:tc>
                <a:tc>
                  <a:txBody>
                    <a:bodyPr/>
                    <a:lstStyle/>
                    <a:p>
                      <a:r>
                        <a:rPr lang="fi-FI" sz="2800" dirty="0"/>
                        <a:t>Sija </a:t>
                      </a:r>
                      <a:r>
                        <a:rPr lang="fi-FI" sz="2800" dirty="0" err="1"/>
                        <a:t>Matem</a:t>
                      </a:r>
                      <a:r>
                        <a:rPr lang="fi-FI" sz="2800" dirty="0"/>
                        <a:t>.</a:t>
                      </a:r>
                    </a:p>
                  </a:txBody>
                  <a:tcPr/>
                </a:tc>
                <a:tc>
                  <a:txBody>
                    <a:bodyPr/>
                    <a:lstStyle/>
                    <a:p>
                      <a:r>
                        <a:rPr lang="fi-FI" sz="2800" dirty="0"/>
                        <a:t>Sija Luonn.t</a:t>
                      </a:r>
                    </a:p>
                  </a:txBody>
                  <a:tcPr/>
                </a:tc>
                <a:tc>
                  <a:txBody>
                    <a:bodyPr/>
                    <a:lstStyle/>
                    <a:p>
                      <a:r>
                        <a:rPr lang="fi-FI" sz="2800" dirty="0"/>
                        <a:t>Sija </a:t>
                      </a:r>
                      <a:r>
                        <a:rPr lang="fi-FI" sz="2800" dirty="0" err="1"/>
                        <a:t>Ong.ratk</a:t>
                      </a:r>
                      <a:r>
                        <a:rPr lang="fi-FI" sz="2800" dirty="0"/>
                        <a:t>.</a:t>
                      </a:r>
                    </a:p>
                  </a:txBody>
                  <a:tcPr/>
                </a:tc>
                <a:tc>
                  <a:txBody>
                    <a:bodyPr/>
                    <a:lstStyle/>
                    <a:p>
                      <a:r>
                        <a:rPr lang="fi-FI" sz="2800" dirty="0" err="1"/>
                        <a:t>Yht.toim</a:t>
                      </a:r>
                      <a:endParaRPr lang="fi-FI" sz="2800" dirty="0"/>
                    </a:p>
                    <a:p>
                      <a:r>
                        <a:rPr lang="fi-FI" sz="2800" dirty="0" err="1"/>
                        <a:t>Ong.ratk</a:t>
                      </a:r>
                      <a:endParaRPr lang="fi-FI" sz="2800" dirty="0"/>
                    </a:p>
                  </a:txBody>
                  <a:tcPr/>
                </a:tc>
                <a:tc>
                  <a:txBody>
                    <a:bodyPr/>
                    <a:lstStyle/>
                    <a:p>
                      <a:r>
                        <a:rPr lang="fi-FI" sz="2800" dirty="0"/>
                        <a:t>Talous-</a:t>
                      </a:r>
                      <a:r>
                        <a:rPr lang="fi-FI" sz="2800" dirty="0" err="1"/>
                        <a:t>osaam</a:t>
                      </a:r>
                      <a:r>
                        <a:rPr lang="fi-FI" sz="2800" dirty="0"/>
                        <a:t>.</a:t>
                      </a:r>
                    </a:p>
                  </a:txBody>
                  <a:tcPr/>
                </a:tc>
                <a:extLst>
                  <a:ext uri="{0D108BD9-81ED-4DB2-BD59-A6C34878D82A}">
                    <a16:rowId xmlns:a16="http://schemas.microsoft.com/office/drawing/2014/main" val="568885723"/>
                  </a:ext>
                </a:extLst>
              </a:tr>
              <a:tr h="711524">
                <a:tc>
                  <a:txBody>
                    <a:bodyPr/>
                    <a:lstStyle/>
                    <a:p>
                      <a:r>
                        <a:rPr lang="fi-FI" sz="2800" dirty="0"/>
                        <a:t>2000</a:t>
                      </a:r>
                    </a:p>
                  </a:txBody>
                  <a:tcPr/>
                </a:tc>
                <a:tc>
                  <a:txBody>
                    <a:bodyPr/>
                    <a:lstStyle/>
                    <a:p>
                      <a:r>
                        <a:rPr lang="fi-FI" sz="2800" dirty="0"/>
                        <a:t>28/32</a:t>
                      </a:r>
                    </a:p>
                  </a:txBody>
                  <a:tcPr/>
                </a:tc>
                <a:tc>
                  <a:txBody>
                    <a:bodyPr/>
                    <a:lstStyle/>
                    <a:p>
                      <a:r>
                        <a:rPr lang="fi-FI" sz="2800" dirty="0"/>
                        <a:t>1 / 1</a:t>
                      </a:r>
                    </a:p>
                  </a:txBody>
                  <a:tcPr/>
                </a:tc>
                <a:tc>
                  <a:txBody>
                    <a:bodyPr/>
                    <a:lstStyle/>
                    <a:p>
                      <a:r>
                        <a:rPr lang="fi-FI" sz="2800" dirty="0"/>
                        <a:t>4 / 4</a:t>
                      </a:r>
                    </a:p>
                  </a:txBody>
                  <a:tcPr/>
                </a:tc>
                <a:tc>
                  <a:txBody>
                    <a:bodyPr/>
                    <a:lstStyle/>
                    <a:p>
                      <a:r>
                        <a:rPr lang="fi-FI" sz="2800" dirty="0"/>
                        <a:t>3 / 3</a:t>
                      </a:r>
                    </a:p>
                  </a:txBody>
                  <a:tcPr/>
                </a:tc>
                <a:tc>
                  <a:txBody>
                    <a:bodyPr/>
                    <a:lstStyle/>
                    <a:p>
                      <a:endParaRPr lang="fi-FI" sz="2800"/>
                    </a:p>
                  </a:txBody>
                  <a:tcPr/>
                </a:tc>
                <a:tc>
                  <a:txBody>
                    <a:bodyPr/>
                    <a:lstStyle/>
                    <a:p>
                      <a:endParaRPr lang="fi-FI" sz="2800" dirty="0"/>
                    </a:p>
                  </a:txBody>
                  <a:tcPr/>
                </a:tc>
                <a:tc>
                  <a:txBody>
                    <a:bodyPr/>
                    <a:lstStyle/>
                    <a:p>
                      <a:endParaRPr lang="fi-FI" sz="2800"/>
                    </a:p>
                  </a:txBody>
                  <a:tcPr/>
                </a:tc>
                <a:extLst>
                  <a:ext uri="{0D108BD9-81ED-4DB2-BD59-A6C34878D82A}">
                    <a16:rowId xmlns:a16="http://schemas.microsoft.com/office/drawing/2014/main" val="2791652085"/>
                  </a:ext>
                </a:extLst>
              </a:tr>
              <a:tr h="711524">
                <a:tc>
                  <a:txBody>
                    <a:bodyPr/>
                    <a:lstStyle/>
                    <a:p>
                      <a:r>
                        <a:rPr lang="fi-FI" sz="2800" dirty="0"/>
                        <a:t>2003</a:t>
                      </a:r>
                    </a:p>
                  </a:txBody>
                  <a:tcPr/>
                </a:tc>
                <a:tc>
                  <a:txBody>
                    <a:bodyPr/>
                    <a:lstStyle/>
                    <a:p>
                      <a:r>
                        <a:rPr lang="fi-FI" sz="2800" dirty="0"/>
                        <a:t>30/41</a:t>
                      </a:r>
                    </a:p>
                  </a:txBody>
                  <a:tcPr/>
                </a:tc>
                <a:tc>
                  <a:txBody>
                    <a:bodyPr/>
                    <a:lstStyle/>
                    <a:p>
                      <a:r>
                        <a:rPr lang="fi-FI" sz="2800" dirty="0"/>
                        <a:t>1 / 1</a:t>
                      </a:r>
                    </a:p>
                  </a:txBody>
                  <a:tcPr/>
                </a:tc>
                <a:tc>
                  <a:txBody>
                    <a:bodyPr/>
                    <a:lstStyle/>
                    <a:p>
                      <a:r>
                        <a:rPr lang="fi-FI" sz="2800" dirty="0"/>
                        <a:t>1 / 2</a:t>
                      </a:r>
                    </a:p>
                  </a:txBody>
                  <a:tcPr/>
                </a:tc>
                <a:tc>
                  <a:txBody>
                    <a:bodyPr/>
                    <a:lstStyle/>
                    <a:p>
                      <a:r>
                        <a:rPr lang="fi-FI" sz="2800" dirty="0"/>
                        <a:t>1 / 1</a:t>
                      </a:r>
                    </a:p>
                  </a:txBody>
                  <a:tcPr/>
                </a:tc>
                <a:tc>
                  <a:txBody>
                    <a:bodyPr/>
                    <a:lstStyle/>
                    <a:p>
                      <a:r>
                        <a:rPr lang="fi-FI" sz="2800" dirty="0"/>
                        <a:t>2 / 2</a:t>
                      </a:r>
                    </a:p>
                  </a:txBody>
                  <a:tcPr/>
                </a:tc>
                <a:tc>
                  <a:txBody>
                    <a:bodyPr/>
                    <a:lstStyle/>
                    <a:p>
                      <a:endParaRPr lang="fi-FI" sz="2800"/>
                    </a:p>
                  </a:txBody>
                  <a:tcPr/>
                </a:tc>
                <a:tc>
                  <a:txBody>
                    <a:bodyPr/>
                    <a:lstStyle/>
                    <a:p>
                      <a:endParaRPr lang="fi-FI" sz="2800"/>
                    </a:p>
                  </a:txBody>
                  <a:tcPr/>
                </a:tc>
                <a:extLst>
                  <a:ext uri="{0D108BD9-81ED-4DB2-BD59-A6C34878D82A}">
                    <a16:rowId xmlns:a16="http://schemas.microsoft.com/office/drawing/2014/main" val="935401573"/>
                  </a:ext>
                </a:extLst>
              </a:tr>
              <a:tr h="711524">
                <a:tc>
                  <a:txBody>
                    <a:bodyPr/>
                    <a:lstStyle/>
                    <a:p>
                      <a:r>
                        <a:rPr lang="fi-FI" sz="2800" dirty="0"/>
                        <a:t>2006</a:t>
                      </a:r>
                    </a:p>
                  </a:txBody>
                  <a:tcPr/>
                </a:tc>
                <a:tc>
                  <a:txBody>
                    <a:bodyPr/>
                    <a:lstStyle/>
                    <a:p>
                      <a:r>
                        <a:rPr lang="fi-FI" sz="2800" dirty="0"/>
                        <a:t>30/56</a:t>
                      </a:r>
                    </a:p>
                  </a:txBody>
                  <a:tcPr/>
                </a:tc>
                <a:tc>
                  <a:txBody>
                    <a:bodyPr/>
                    <a:lstStyle/>
                    <a:p>
                      <a:r>
                        <a:rPr lang="fi-FI" sz="2800" dirty="0"/>
                        <a:t>2 / 2</a:t>
                      </a:r>
                    </a:p>
                  </a:txBody>
                  <a:tcPr/>
                </a:tc>
                <a:tc>
                  <a:txBody>
                    <a:bodyPr/>
                    <a:lstStyle/>
                    <a:p>
                      <a:r>
                        <a:rPr lang="fi-FI" sz="2800" dirty="0"/>
                        <a:t>1 / 2</a:t>
                      </a:r>
                    </a:p>
                  </a:txBody>
                  <a:tcPr/>
                </a:tc>
                <a:tc>
                  <a:txBody>
                    <a:bodyPr/>
                    <a:lstStyle/>
                    <a:p>
                      <a:r>
                        <a:rPr lang="fi-FI" sz="2800" dirty="0"/>
                        <a:t>1 / 1</a:t>
                      </a:r>
                    </a:p>
                  </a:txBody>
                  <a:tcPr/>
                </a:tc>
                <a:tc>
                  <a:txBody>
                    <a:bodyPr/>
                    <a:lstStyle/>
                    <a:p>
                      <a:endParaRPr lang="fi-FI" sz="2800"/>
                    </a:p>
                  </a:txBody>
                  <a:tcPr/>
                </a:tc>
                <a:tc>
                  <a:txBody>
                    <a:bodyPr/>
                    <a:lstStyle/>
                    <a:p>
                      <a:endParaRPr lang="fi-FI" sz="2800"/>
                    </a:p>
                  </a:txBody>
                  <a:tcPr/>
                </a:tc>
                <a:tc>
                  <a:txBody>
                    <a:bodyPr/>
                    <a:lstStyle/>
                    <a:p>
                      <a:endParaRPr lang="fi-FI" sz="2800"/>
                    </a:p>
                  </a:txBody>
                  <a:tcPr/>
                </a:tc>
                <a:extLst>
                  <a:ext uri="{0D108BD9-81ED-4DB2-BD59-A6C34878D82A}">
                    <a16:rowId xmlns:a16="http://schemas.microsoft.com/office/drawing/2014/main" val="3892343349"/>
                  </a:ext>
                </a:extLst>
              </a:tr>
              <a:tr h="711524">
                <a:tc>
                  <a:txBody>
                    <a:bodyPr/>
                    <a:lstStyle/>
                    <a:p>
                      <a:r>
                        <a:rPr lang="fi-FI" sz="2800" dirty="0"/>
                        <a:t>2009</a:t>
                      </a:r>
                    </a:p>
                  </a:txBody>
                  <a:tcPr/>
                </a:tc>
                <a:tc>
                  <a:txBody>
                    <a:bodyPr/>
                    <a:lstStyle/>
                    <a:p>
                      <a:r>
                        <a:rPr lang="fi-FI" sz="2800" dirty="0"/>
                        <a:t>33/65</a:t>
                      </a:r>
                    </a:p>
                  </a:txBody>
                  <a:tcPr/>
                </a:tc>
                <a:tc>
                  <a:txBody>
                    <a:bodyPr/>
                    <a:lstStyle/>
                    <a:p>
                      <a:r>
                        <a:rPr lang="fi-FI" sz="2800" dirty="0"/>
                        <a:t>2 / 3</a:t>
                      </a:r>
                    </a:p>
                  </a:txBody>
                  <a:tcPr/>
                </a:tc>
                <a:tc>
                  <a:txBody>
                    <a:bodyPr/>
                    <a:lstStyle/>
                    <a:p>
                      <a:r>
                        <a:rPr lang="fi-FI" sz="2800" dirty="0"/>
                        <a:t>2 / 6</a:t>
                      </a:r>
                    </a:p>
                  </a:txBody>
                  <a:tcPr/>
                </a:tc>
                <a:tc>
                  <a:txBody>
                    <a:bodyPr/>
                    <a:lstStyle/>
                    <a:p>
                      <a:r>
                        <a:rPr lang="fi-FI" sz="2800" dirty="0"/>
                        <a:t>1 / 2</a:t>
                      </a:r>
                    </a:p>
                  </a:txBody>
                  <a:tcPr/>
                </a:tc>
                <a:tc>
                  <a:txBody>
                    <a:bodyPr/>
                    <a:lstStyle/>
                    <a:p>
                      <a:endParaRPr lang="fi-FI" sz="2800"/>
                    </a:p>
                  </a:txBody>
                  <a:tcPr/>
                </a:tc>
                <a:tc>
                  <a:txBody>
                    <a:bodyPr/>
                    <a:lstStyle/>
                    <a:p>
                      <a:endParaRPr lang="fi-FI" sz="2800"/>
                    </a:p>
                  </a:txBody>
                  <a:tcPr/>
                </a:tc>
                <a:tc>
                  <a:txBody>
                    <a:bodyPr/>
                    <a:lstStyle/>
                    <a:p>
                      <a:endParaRPr lang="fi-FI" sz="2800"/>
                    </a:p>
                  </a:txBody>
                  <a:tcPr/>
                </a:tc>
                <a:extLst>
                  <a:ext uri="{0D108BD9-81ED-4DB2-BD59-A6C34878D82A}">
                    <a16:rowId xmlns:a16="http://schemas.microsoft.com/office/drawing/2014/main" val="590049789"/>
                  </a:ext>
                </a:extLst>
              </a:tr>
              <a:tr h="711524">
                <a:tc>
                  <a:txBody>
                    <a:bodyPr/>
                    <a:lstStyle/>
                    <a:p>
                      <a:r>
                        <a:rPr lang="fi-FI" sz="2800" dirty="0"/>
                        <a:t>2012</a:t>
                      </a:r>
                    </a:p>
                  </a:txBody>
                  <a:tcPr/>
                </a:tc>
                <a:tc>
                  <a:txBody>
                    <a:bodyPr/>
                    <a:lstStyle/>
                    <a:p>
                      <a:r>
                        <a:rPr lang="fi-FI" sz="2800" dirty="0"/>
                        <a:t>34/65</a:t>
                      </a:r>
                    </a:p>
                  </a:txBody>
                  <a:tcPr/>
                </a:tc>
                <a:tc>
                  <a:txBody>
                    <a:bodyPr/>
                    <a:lstStyle/>
                    <a:p>
                      <a:r>
                        <a:rPr lang="fi-FI" sz="2800" dirty="0"/>
                        <a:t>3 / 6</a:t>
                      </a:r>
                    </a:p>
                  </a:txBody>
                  <a:tcPr/>
                </a:tc>
                <a:tc>
                  <a:txBody>
                    <a:bodyPr/>
                    <a:lstStyle/>
                    <a:p>
                      <a:r>
                        <a:rPr lang="fi-FI" sz="2800" dirty="0"/>
                        <a:t>6 / 12</a:t>
                      </a:r>
                    </a:p>
                  </a:txBody>
                  <a:tcPr/>
                </a:tc>
                <a:tc>
                  <a:txBody>
                    <a:bodyPr/>
                    <a:lstStyle/>
                    <a:p>
                      <a:r>
                        <a:rPr lang="fi-FI" sz="2800" dirty="0"/>
                        <a:t>2 / 5</a:t>
                      </a:r>
                    </a:p>
                  </a:txBody>
                  <a:tcPr/>
                </a:tc>
                <a:tc>
                  <a:txBody>
                    <a:bodyPr/>
                    <a:lstStyle/>
                    <a:p>
                      <a:r>
                        <a:rPr lang="fi-FI" sz="2800" dirty="0"/>
                        <a:t>4 / 9</a:t>
                      </a:r>
                    </a:p>
                  </a:txBody>
                  <a:tcPr/>
                </a:tc>
                <a:tc>
                  <a:txBody>
                    <a:bodyPr/>
                    <a:lstStyle/>
                    <a:p>
                      <a:endParaRPr lang="fi-FI" sz="2800"/>
                    </a:p>
                  </a:txBody>
                  <a:tcPr/>
                </a:tc>
                <a:tc>
                  <a:txBody>
                    <a:bodyPr/>
                    <a:lstStyle/>
                    <a:p>
                      <a:endParaRPr lang="fi-FI" sz="2800"/>
                    </a:p>
                  </a:txBody>
                  <a:tcPr/>
                </a:tc>
                <a:extLst>
                  <a:ext uri="{0D108BD9-81ED-4DB2-BD59-A6C34878D82A}">
                    <a16:rowId xmlns:a16="http://schemas.microsoft.com/office/drawing/2014/main" val="4123319164"/>
                  </a:ext>
                </a:extLst>
              </a:tr>
              <a:tr h="711524">
                <a:tc>
                  <a:txBody>
                    <a:bodyPr/>
                    <a:lstStyle/>
                    <a:p>
                      <a:r>
                        <a:rPr lang="fi-FI" sz="2800" dirty="0"/>
                        <a:t>2015</a:t>
                      </a:r>
                    </a:p>
                  </a:txBody>
                  <a:tcPr/>
                </a:tc>
                <a:tc>
                  <a:txBody>
                    <a:bodyPr/>
                    <a:lstStyle/>
                    <a:p>
                      <a:r>
                        <a:rPr lang="fi-FI" sz="2800" dirty="0"/>
                        <a:t>35/73</a:t>
                      </a:r>
                    </a:p>
                  </a:txBody>
                  <a:tcPr/>
                </a:tc>
                <a:tc>
                  <a:txBody>
                    <a:bodyPr/>
                    <a:lstStyle/>
                    <a:p>
                      <a:r>
                        <a:rPr lang="fi-FI" sz="2800" dirty="0"/>
                        <a:t>2 / 4</a:t>
                      </a:r>
                    </a:p>
                  </a:txBody>
                  <a:tcPr/>
                </a:tc>
                <a:tc>
                  <a:txBody>
                    <a:bodyPr/>
                    <a:lstStyle/>
                    <a:p>
                      <a:r>
                        <a:rPr lang="fi-FI" sz="2800" dirty="0"/>
                        <a:t>7 / 13</a:t>
                      </a:r>
                    </a:p>
                  </a:txBody>
                  <a:tcPr/>
                </a:tc>
                <a:tc>
                  <a:txBody>
                    <a:bodyPr/>
                    <a:lstStyle/>
                    <a:p>
                      <a:r>
                        <a:rPr lang="fi-FI" sz="2800" dirty="0"/>
                        <a:t>3 / 5</a:t>
                      </a:r>
                    </a:p>
                  </a:txBody>
                  <a:tcPr/>
                </a:tc>
                <a:tc>
                  <a:txBody>
                    <a:bodyPr/>
                    <a:lstStyle/>
                    <a:p>
                      <a:endParaRPr lang="fi-FI" sz="2800"/>
                    </a:p>
                  </a:txBody>
                  <a:tcPr/>
                </a:tc>
                <a:tc>
                  <a:txBody>
                    <a:bodyPr/>
                    <a:lstStyle/>
                    <a:p>
                      <a:r>
                        <a:rPr lang="fi-FI" sz="2800" dirty="0"/>
                        <a:t>5 / 7</a:t>
                      </a:r>
                    </a:p>
                  </a:txBody>
                  <a:tcPr/>
                </a:tc>
                <a:tc>
                  <a:txBody>
                    <a:bodyPr/>
                    <a:lstStyle/>
                    <a:p>
                      <a:endParaRPr lang="fi-FI" sz="2800"/>
                    </a:p>
                  </a:txBody>
                  <a:tcPr/>
                </a:tc>
                <a:extLst>
                  <a:ext uri="{0D108BD9-81ED-4DB2-BD59-A6C34878D82A}">
                    <a16:rowId xmlns:a16="http://schemas.microsoft.com/office/drawing/2014/main" val="2365987099"/>
                  </a:ext>
                </a:extLst>
              </a:tr>
              <a:tr h="986775">
                <a:tc>
                  <a:txBody>
                    <a:bodyPr/>
                    <a:lstStyle/>
                    <a:p>
                      <a:r>
                        <a:rPr lang="fi-FI" sz="2800" dirty="0"/>
                        <a:t>2018 </a:t>
                      </a:r>
                    </a:p>
                  </a:txBody>
                  <a:tcPr/>
                </a:tc>
                <a:tc>
                  <a:txBody>
                    <a:bodyPr/>
                    <a:lstStyle/>
                    <a:p>
                      <a:r>
                        <a:rPr lang="fi-FI" sz="2800" dirty="0"/>
                        <a:t>37/79</a:t>
                      </a:r>
                    </a:p>
                  </a:txBody>
                  <a:tcPr/>
                </a:tc>
                <a:tc>
                  <a:txBody>
                    <a:bodyPr/>
                    <a:lstStyle/>
                    <a:p>
                      <a:r>
                        <a:rPr lang="fi-FI" sz="2800" dirty="0"/>
                        <a:t>1-5 /3-9</a:t>
                      </a:r>
                    </a:p>
                  </a:txBody>
                  <a:tcPr/>
                </a:tc>
                <a:tc>
                  <a:txBody>
                    <a:bodyPr/>
                    <a:lstStyle/>
                    <a:p>
                      <a:r>
                        <a:rPr lang="fi-FI" sz="2800" dirty="0"/>
                        <a:t>7 -13 /</a:t>
                      </a:r>
                    </a:p>
                    <a:p>
                      <a:r>
                        <a:rPr lang="fi-FI" sz="2800" dirty="0"/>
                        <a:t>12-18</a:t>
                      </a:r>
                    </a:p>
                  </a:txBody>
                  <a:tcPr/>
                </a:tc>
                <a:tc>
                  <a:txBody>
                    <a:bodyPr/>
                    <a:lstStyle/>
                    <a:p>
                      <a:r>
                        <a:rPr lang="fi-FI" sz="2800" dirty="0"/>
                        <a:t>3 - 5 / </a:t>
                      </a:r>
                    </a:p>
                    <a:p>
                      <a:r>
                        <a:rPr lang="fi-FI" sz="2800" dirty="0"/>
                        <a:t>6 - 10</a:t>
                      </a:r>
                    </a:p>
                  </a:txBody>
                  <a:tcPr/>
                </a:tc>
                <a:tc>
                  <a:txBody>
                    <a:bodyPr/>
                    <a:lstStyle/>
                    <a:p>
                      <a:endParaRPr lang="fi-FI" sz="2800" dirty="0"/>
                    </a:p>
                  </a:txBody>
                  <a:tcPr/>
                </a:tc>
                <a:tc>
                  <a:txBody>
                    <a:bodyPr/>
                    <a:lstStyle/>
                    <a:p>
                      <a:endParaRPr lang="fi-FI" sz="2800" dirty="0"/>
                    </a:p>
                  </a:txBody>
                  <a:tcPr/>
                </a:tc>
                <a:tc>
                  <a:txBody>
                    <a:bodyPr/>
                    <a:lstStyle/>
                    <a:p>
                      <a:r>
                        <a:rPr lang="fi-FI" sz="2800" dirty="0"/>
                        <a:t>2 – 3 / 2- 3</a:t>
                      </a:r>
                    </a:p>
                  </a:txBody>
                  <a:tcPr/>
                </a:tc>
                <a:extLst>
                  <a:ext uri="{0D108BD9-81ED-4DB2-BD59-A6C34878D82A}">
                    <a16:rowId xmlns:a16="http://schemas.microsoft.com/office/drawing/2014/main" val="582996670"/>
                  </a:ext>
                </a:extLst>
              </a:tr>
            </a:tbl>
          </a:graphicData>
        </a:graphic>
      </p:graphicFrame>
    </p:spTree>
    <p:extLst>
      <p:ext uri="{BB962C8B-B14F-4D97-AF65-F5344CB8AC3E}">
        <p14:creationId xmlns:p14="http://schemas.microsoft.com/office/powerpoint/2010/main" val="187582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18E2A2-B4CA-CB88-3CC5-3C7A00787A77}"/>
              </a:ext>
            </a:extLst>
          </p:cNvPr>
          <p:cNvSpPr>
            <a:spLocks noGrp="1"/>
          </p:cNvSpPr>
          <p:nvPr>
            <p:ph type="title"/>
          </p:nvPr>
        </p:nvSpPr>
        <p:spPr>
          <a:xfrm>
            <a:off x="838200" y="159027"/>
            <a:ext cx="10515600" cy="808382"/>
          </a:xfrm>
        </p:spPr>
        <p:txBody>
          <a:bodyPr/>
          <a:lstStyle/>
          <a:p>
            <a:pPr algn="ctr"/>
            <a:r>
              <a:rPr lang="fi-FI" dirty="0"/>
              <a:t>Peruskoulu </a:t>
            </a:r>
            <a:r>
              <a:rPr lang="fi-FI" dirty="0" err="1"/>
              <a:t>PISAn</a:t>
            </a:r>
            <a:r>
              <a:rPr lang="fi-FI" dirty="0"/>
              <a:t> valossa</a:t>
            </a:r>
          </a:p>
        </p:txBody>
      </p:sp>
      <p:sp>
        <p:nvSpPr>
          <p:cNvPr id="3" name="Sisällön paikkamerkki 2">
            <a:extLst>
              <a:ext uri="{FF2B5EF4-FFF2-40B4-BE49-F238E27FC236}">
                <a16:creationId xmlns:a16="http://schemas.microsoft.com/office/drawing/2014/main" id="{5A01DE74-BA8A-CE81-2F11-47FC6DA56F84}"/>
              </a:ext>
            </a:extLst>
          </p:cNvPr>
          <p:cNvSpPr>
            <a:spLocks noGrp="1"/>
          </p:cNvSpPr>
          <p:nvPr>
            <p:ph idx="1"/>
          </p:nvPr>
        </p:nvSpPr>
        <p:spPr>
          <a:xfrm>
            <a:off x="838200" y="1152938"/>
            <a:ext cx="10515600" cy="5367131"/>
          </a:xfrm>
        </p:spPr>
        <p:txBody>
          <a:bodyPr>
            <a:normAutofit/>
          </a:bodyPr>
          <a:lstStyle/>
          <a:p>
            <a:pPr algn="l" latinLnBrk="0"/>
            <a:r>
              <a:rPr lang="fi-FI" b="1" i="0" dirty="0">
                <a:effectLst/>
                <a:latin typeface="var(--yja-heading-font-family, myriad-pro-condensed)"/>
              </a:rPr>
              <a:t>Vain Suomessa yhdistyy korkea osaaminen ja tyytyväisyys elämään</a:t>
            </a:r>
          </a:p>
          <a:p>
            <a:pPr algn="l"/>
            <a:r>
              <a:rPr lang="fi-FI" b="0" i="0" dirty="0">
                <a:solidFill>
                  <a:srgbClr val="0F0F0F"/>
                </a:solidFill>
                <a:effectLst/>
                <a:latin typeface="myriad-pro"/>
              </a:rPr>
              <a:t>PISA 2018 –tutkimuksessa hyvinvointia tarkastellaan kokonaisuutena, johon kuuluvat oppilaan itseen, kouluympäristöön ja koulun ulkopuoliseen ympäristöön sijoittuvat materiaaliset ja asenteisiin liittyvät tekijät. Materiaalisilla ja objektiivisesti mitattavilla tekijöillä tarkasteltuna Suomi kuuluu maailman vauraimpien kansakuntien joukkoon, edellään Pohjoismaat, Kanada ja Australia.</a:t>
            </a:r>
          </a:p>
          <a:p>
            <a:pPr algn="l"/>
            <a:r>
              <a:rPr lang="fi-FI" b="0" i="0" dirty="0">
                <a:solidFill>
                  <a:srgbClr val="0F0F0F"/>
                </a:solidFill>
                <a:effectLst/>
                <a:latin typeface="myriad-pro"/>
              </a:rPr>
              <a:t>Oppilaiden oma arvio tyytyväisyydestä elämäänsä (asteikolla 1-10) oli melko hyvää, keskiarvon ollessa 7,61. Kun tarkasteltiin elämään tyytyväisyyden yhteyttä osaamiseen, erottui Suomi muista maista ja alueista. Suomi oli ainoa maa, jossa sekä lukutaito että elämään tyytyväisyys olivat korkealla tasolla.</a:t>
            </a:r>
          </a:p>
          <a:p>
            <a:endParaRPr lang="fi-FI" dirty="0"/>
          </a:p>
        </p:txBody>
      </p:sp>
    </p:spTree>
    <p:extLst>
      <p:ext uri="{BB962C8B-B14F-4D97-AF65-F5344CB8AC3E}">
        <p14:creationId xmlns:p14="http://schemas.microsoft.com/office/powerpoint/2010/main" val="1103172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A1DC8B-9218-ECDA-22D6-5AD0AB959E50}"/>
              </a:ext>
            </a:extLst>
          </p:cNvPr>
          <p:cNvSpPr>
            <a:spLocks noGrp="1"/>
          </p:cNvSpPr>
          <p:nvPr>
            <p:ph type="title"/>
          </p:nvPr>
        </p:nvSpPr>
        <p:spPr>
          <a:xfrm>
            <a:off x="838200" y="365126"/>
            <a:ext cx="10515600" cy="920336"/>
          </a:xfrm>
        </p:spPr>
        <p:txBody>
          <a:bodyPr>
            <a:normAutofit/>
          </a:bodyPr>
          <a:lstStyle/>
          <a:p>
            <a:pPr algn="ctr"/>
            <a:r>
              <a:rPr lang="fi-FI" sz="3200" b="1" dirty="0"/>
              <a:t>Yhteistoiminnallinen ongelmanratkaisu  2015</a:t>
            </a:r>
          </a:p>
        </p:txBody>
      </p:sp>
      <p:sp>
        <p:nvSpPr>
          <p:cNvPr id="3" name="Sisällön paikkamerkki 2">
            <a:extLst>
              <a:ext uri="{FF2B5EF4-FFF2-40B4-BE49-F238E27FC236}">
                <a16:creationId xmlns:a16="http://schemas.microsoft.com/office/drawing/2014/main" id="{E646F095-30AE-E2AE-9860-4D9CC47F2FFC}"/>
              </a:ext>
            </a:extLst>
          </p:cNvPr>
          <p:cNvSpPr>
            <a:spLocks noGrp="1"/>
          </p:cNvSpPr>
          <p:nvPr>
            <p:ph idx="1"/>
          </p:nvPr>
        </p:nvSpPr>
        <p:spPr/>
        <p:txBody>
          <a:bodyPr>
            <a:normAutofit lnSpcReduction="10000"/>
          </a:bodyPr>
          <a:lstStyle/>
          <a:p>
            <a:pPr algn="l"/>
            <a:r>
              <a:rPr lang="fi-FI" b="0" i="0" dirty="0">
                <a:solidFill>
                  <a:srgbClr val="0F0F0F"/>
                </a:solidFill>
                <a:effectLst/>
                <a:latin typeface="myriad-pro"/>
              </a:rPr>
              <a:t>Suomalaisten tulosten keskiarvo oli 534, josta ainoastaan Singaporen (561) ja Japanin (552) pistemäärät erosivat tilastollisesti merkitsevästi. Suomen kanssa tasaisessa ryhmässä olivat Hongkong (541), Korea (538), Kanada (535), Viro (535), Macao (534), Uusi-Seelanti (533) ja Australia (531). Japanilaisten nuorten pistemäärä oli muita OECD-maita korkeampi. Korean, Kanadan, Viron ja Suomen pisteet eivät eronneet toisistaan tilastollisesti merkitsevästi.</a:t>
            </a:r>
          </a:p>
          <a:p>
            <a:pPr algn="l"/>
            <a:r>
              <a:rPr lang="fi-FI" b="0" i="0" dirty="0">
                <a:solidFill>
                  <a:srgbClr val="0F0F0F"/>
                </a:solidFill>
                <a:effectLst/>
                <a:latin typeface="myriad-pro"/>
              </a:rPr>
              <a:t>Yhteistoiminnallisella ongelmanratkaisulla tarkoitetaan kykyä toimia tehokkaasti tilanteessa, jossa usea henkilö yrittää yhdessä ratkaista jonkin ongelman jakaen eri osapuolten tietoja, taitoja ja ymmärrystä. Yhteistoiminnallisessa ongelmanratkaisussa korostuu lukutaito ja osallistuminen keskusteluun. </a:t>
            </a:r>
          </a:p>
          <a:p>
            <a:endParaRPr lang="fi-FI" dirty="0"/>
          </a:p>
        </p:txBody>
      </p:sp>
    </p:spTree>
    <p:extLst>
      <p:ext uri="{BB962C8B-B14F-4D97-AF65-F5344CB8AC3E}">
        <p14:creationId xmlns:p14="http://schemas.microsoft.com/office/powerpoint/2010/main" val="2264260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683607-AB82-D5D1-1CD2-F5B067363C1D}"/>
              </a:ext>
            </a:extLst>
          </p:cNvPr>
          <p:cNvSpPr>
            <a:spLocks noGrp="1"/>
          </p:cNvSpPr>
          <p:nvPr>
            <p:ph type="title"/>
          </p:nvPr>
        </p:nvSpPr>
        <p:spPr>
          <a:xfrm>
            <a:off x="838200" y="365126"/>
            <a:ext cx="10515600" cy="787814"/>
          </a:xfrm>
        </p:spPr>
        <p:txBody>
          <a:bodyPr>
            <a:normAutofit/>
          </a:bodyPr>
          <a:lstStyle/>
          <a:p>
            <a:pPr algn="ctr"/>
            <a:r>
              <a:rPr lang="fi-FI" sz="3200" b="1" dirty="0"/>
              <a:t>Talousosaaminen 2018</a:t>
            </a:r>
          </a:p>
        </p:txBody>
      </p:sp>
      <p:sp>
        <p:nvSpPr>
          <p:cNvPr id="3" name="Sisällön paikkamerkki 2">
            <a:extLst>
              <a:ext uri="{FF2B5EF4-FFF2-40B4-BE49-F238E27FC236}">
                <a16:creationId xmlns:a16="http://schemas.microsoft.com/office/drawing/2014/main" id="{8DC47C7C-A513-67D1-F64C-DC48CCDDCFCD}"/>
              </a:ext>
            </a:extLst>
          </p:cNvPr>
          <p:cNvSpPr>
            <a:spLocks noGrp="1"/>
          </p:cNvSpPr>
          <p:nvPr>
            <p:ph idx="1"/>
          </p:nvPr>
        </p:nvSpPr>
        <p:spPr>
          <a:xfrm>
            <a:off x="838200" y="1325217"/>
            <a:ext cx="10515600" cy="4851746"/>
          </a:xfrm>
        </p:spPr>
        <p:txBody>
          <a:bodyPr>
            <a:normAutofit/>
          </a:bodyPr>
          <a:lstStyle/>
          <a:p>
            <a:r>
              <a:rPr lang="fi-FI" sz="2400" i="0" dirty="0">
                <a:solidFill>
                  <a:srgbClr val="0F0F0F"/>
                </a:solidFill>
                <a:effectLst/>
                <a:latin typeface="myriad-pro"/>
              </a:rPr>
              <a:t>Suomalaisnuorten talousosaamisen arvioinnin keskiarvopistemäärä, 537 pistettä, oli toiseksi paras yhdessä Kanadan (532) kanssa. Tutkimuksen parhaat nuoret talousosaajat löytyivät Virosta, jonka keskiarvo 547 pistettä oli tilastollisesti merkitsevästi kaikkien muiden maiden keskiarvoja korkeampi. </a:t>
            </a:r>
          </a:p>
          <a:p>
            <a:r>
              <a:rPr lang="fi-FI" sz="2400" b="0" i="0" dirty="0">
                <a:solidFill>
                  <a:srgbClr val="0F0F0F"/>
                </a:solidFill>
                <a:effectLst/>
              </a:rPr>
              <a:t>Suomessa oli kaikista osallistujamaista eniten korkeimmalle suoritustasolle 5 yltäneitä huippuosaajia (20 % oppilaista). Myös Virossa (19 %) ja Kanadassa (17 %) huippuosaajien osuus oli lähes samaa luokkaa (OECD:n keskiarvo 10 %).</a:t>
            </a:r>
          </a:p>
          <a:p>
            <a:r>
              <a:rPr lang="fi-FI" sz="2400" b="0" i="0" dirty="0">
                <a:solidFill>
                  <a:srgbClr val="0F0F0F"/>
                </a:solidFill>
                <a:effectLst/>
              </a:rPr>
              <a:t>Talousosaaminen jakaantuu Suomessa hyvin tasaisesti koulujen välillä ja koulujen väliset erot olivat koko tutkimuksen pienimpiä. Samalla kuitenkin koulujen sisäinen vaihtelu oli koko tutkimuksen suurinta ja selvästi voimakkaampaa kuin esimerkiksi lukutaidossa.</a:t>
            </a:r>
          </a:p>
          <a:p>
            <a:r>
              <a:rPr lang="fi-FI" sz="2400" b="0" i="0" dirty="0">
                <a:solidFill>
                  <a:srgbClr val="0F0F0F"/>
                </a:solidFill>
                <a:effectLst/>
              </a:rPr>
              <a:t>Alueellisia tai koulun sijaintipaikkaan kiinnittyviä eroja ei havaittu. </a:t>
            </a:r>
            <a:endParaRPr lang="fi-FI" sz="2400" dirty="0"/>
          </a:p>
        </p:txBody>
      </p:sp>
    </p:spTree>
    <p:extLst>
      <p:ext uri="{BB962C8B-B14F-4D97-AF65-F5344CB8AC3E}">
        <p14:creationId xmlns:p14="http://schemas.microsoft.com/office/powerpoint/2010/main" val="2411037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C0A92A-E92E-E92A-2A85-60695D052AFC}"/>
              </a:ext>
            </a:extLst>
          </p:cNvPr>
          <p:cNvSpPr>
            <a:spLocks noGrp="1"/>
          </p:cNvSpPr>
          <p:nvPr>
            <p:ph type="title"/>
          </p:nvPr>
        </p:nvSpPr>
        <p:spPr>
          <a:xfrm>
            <a:off x="838200" y="185530"/>
            <a:ext cx="10515600" cy="755374"/>
          </a:xfrm>
        </p:spPr>
        <p:txBody>
          <a:bodyPr>
            <a:normAutofit/>
          </a:bodyPr>
          <a:lstStyle/>
          <a:p>
            <a:pPr algn="ctr"/>
            <a:r>
              <a:rPr lang="fi-FI" sz="3200" b="1" dirty="0"/>
              <a:t>EU-komission tutkimustietoa 2021</a:t>
            </a:r>
          </a:p>
        </p:txBody>
      </p:sp>
      <p:sp>
        <p:nvSpPr>
          <p:cNvPr id="3" name="Sisällön paikkamerkki 2">
            <a:extLst>
              <a:ext uri="{FF2B5EF4-FFF2-40B4-BE49-F238E27FC236}">
                <a16:creationId xmlns:a16="http://schemas.microsoft.com/office/drawing/2014/main" id="{9E461112-5A95-85A0-8E74-0A8F68D259A9}"/>
              </a:ext>
            </a:extLst>
          </p:cNvPr>
          <p:cNvSpPr>
            <a:spLocks noGrp="1"/>
          </p:cNvSpPr>
          <p:nvPr>
            <p:ph idx="1"/>
          </p:nvPr>
        </p:nvSpPr>
        <p:spPr>
          <a:xfrm>
            <a:off x="838200" y="940904"/>
            <a:ext cx="10515600" cy="5473148"/>
          </a:xfrm>
        </p:spPr>
        <p:txBody>
          <a:bodyPr>
            <a:normAutofit fontScale="92500" lnSpcReduction="10000"/>
          </a:bodyPr>
          <a:lstStyle/>
          <a:p>
            <a:r>
              <a:rPr lang="fi-FI" sz="2400" b="1" i="0" dirty="0">
                <a:solidFill>
                  <a:srgbClr val="000000"/>
                </a:solidFill>
                <a:effectLst/>
              </a:rPr>
              <a:t>Aikuiskoulutuksen osallistumisaste on Suomessa edelleen Euroopan toiseksi suurin.</a:t>
            </a:r>
            <a:r>
              <a:rPr lang="fi-FI" sz="2400" b="0" i="0" dirty="0">
                <a:solidFill>
                  <a:srgbClr val="000000"/>
                </a:solidFill>
                <a:effectLst/>
              </a:rPr>
              <a:t> </a:t>
            </a:r>
          </a:p>
          <a:p>
            <a:r>
              <a:rPr lang="fi-FI" sz="2400" b="1" i="0" dirty="0">
                <a:solidFill>
                  <a:srgbClr val="000000"/>
                </a:solidFill>
                <a:effectLst/>
              </a:rPr>
              <a:t>Eduskunta hyväksyi kesäkuussa 2021 lain jatkuvan oppimisen ja työllisyyden palvelukeskuksesta.</a:t>
            </a:r>
            <a:r>
              <a:rPr lang="fi-FI" sz="2400" b="0" i="0" dirty="0">
                <a:solidFill>
                  <a:srgbClr val="000000"/>
                </a:solidFill>
                <a:effectLst/>
              </a:rPr>
              <a:t> </a:t>
            </a:r>
          </a:p>
          <a:p>
            <a:r>
              <a:rPr lang="fi-FI" sz="2400" b="1" i="0" dirty="0">
                <a:solidFill>
                  <a:srgbClr val="000000"/>
                </a:solidFill>
                <a:effectLst/>
              </a:rPr>
              <a:t>Suomessa koulutusrahoitus on suurempi kuin EU:ssa keskimäärin mutta pienempi kuin muissa Pohjoismaissa.</a:t>
            </a:r>
            <a:r>
              <a:rPr lang="fi-FI" sz="2400" b="0" i="0" dirty="0">
                <a:solidFill>
                  <a:srgbClr val="000000"/>
                </a:solidFill>
                <a:effectLst/>
              </a:rPr>
              <a:t> </a:t>
            </a:r>
          </a:p>
          <a:p>
            <a:r>
              <a:rPr lang="fi-FI" sz="2400" b="1" i="0" dirty="0">
                <a:solidFill>
                  <a:srgbClr val="000000"/>
                </a:solidFill>
                <a:effectLst/>
              </a:rPr>
              <a:t>Koulutuksen kokonaisrahoitusta ollaan jälleen lisäämässä viime vuosikymmenen leikkausten jälkeen.</a:t>
            </a:r>
            <a:r>
              <a:rPr lang="fi-FI" sz="2400" b="0" i="0" dirty="0">
                <a:solidFill>
                  <a:srgbClr val="000000"/>
                </a:solidFill>
                <a:effectLst/>
              </a:rPr>
              <a:t> Vuosina 2010–2019 valtion yleiset koulutusmenot laskivat (deflatoituina arvoina) 5,5 prosenttia (eli 700 miljoonaa euroa). Erityisen paljon laskivat korkea-asteen koulutusmenot (10,2 prosenttia eli 400 miljoonaa euroa). Tämä ei vastannut keskimääräistä kehitystä EU:ssa, jossa menot nousivat 6,4 prosenttia (4,2 prosenttia korkeakoulutuksen osalta). </a:t>
            </a:r>
          </a:p>
          <a:p>
            <a:r>
              <a:rPr lang="fi-FI" sz="2400" b="1" i="0" dirty="0">
                <a:solidFill>
                  <a:srgbClr val="000000"/>
                </a:solidFill>
                <a:effectLst/>
              </a:rPr>
              <a:t>Koulutuksen kokonaisrahoitusta ollaan jälleen lisäämässä viime vuosikymmenen leikkausten jälkeen.</a:t>
            </a:r>
            <a:r>
              <a:rPr lang="fi-FI" sz="2400" b="0" i="0" dirty="0">
                <a:solidFill>
                  <a:srgbClr val="000000"/>
                </a:solidFill>
                <a:effectLst/>
              </a:rPr>
              <a:t> Vuosina 2010–2019 valtion yleiset koulutusmenot laskivat (deflatoituina arvoina) 5,5 prosenttia (eli 700 miljoonaa euroa). Erityisen paljon laskivat korkea-asteen koulutusmenot (10,2 prosenttia eli 400 miljoonaa euroa). Tämä ei vastannut keskimääräistä kehitystä EU:ssa, jossa menot nousivat 6,4 prosenttia (4,2 prosenttia korkeakoulutuksen osalta). </a:t>
            </a:r>
            <a:endParaRPr lang="fi-FI" sz="2400" dirty="0"/>
          </a:p>
          <a:p>
            <a:endParaRPr lang="fi-FI" sz="2400" dirty="0"/>
          </a:p>
        </p:txBody>
      </p:sp>
    </p:spTree>
    <p:extLst>
      <p:ext uri="{BB962C8B-B14F-4D97-AF65-F5344CB8AC3E}">
        <p14:creationId xmlns:p14="http://schemas.microsoft.com/office/powerpoint/2010/main" val="241163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717E59-18DB-9C9C-282F-1290DEC71D2A}"/>
              </a:ext>
            </a:extLst>
          </p:cNvPr>
          <p:cNvSpPr>
            <a:spLocks noGrp="1"/>
          </p:cNvSpPr>
          <p:nvPr>
            <p:ph type="title"/>
          </p:nvPr>
        </p:nvSpPr>
        <p:spPr>
          <a:xfrm>
            <a:off x="838200" y="106017"/>
            <a:ext cx="10515600" cy="781879"/>
          </a:xfrm>
        </p:spPr>
        <p:txBody>
          <a:bodyPr>
            <a:normAutofit/>
          </a:bodyPr>
          <a:lstStyle/>
          <a:p>
            <a:pPr algn="ctr"/>
            <a:r>
              <a:rPr lang="fi-FI" sz="3200" b="1" dirty="0"/>
              <a:t>EU-komission tutkimustietoa 2021</a:t>
            </a:r>
          </a:p>
        </p:txBody>
      </p:sp>
      <p:graphicFrame>
        <p:nvGraphicFramePr>
          <p:cNvPr id="4" name="Taulukko 4">
            <a:extLst>
              <a:ext uri="{FF2B5EF4-FFF2-40B4-BE49-F238E27FC236}">
                <a16:creationId xmlns:a16="http://schemas.microsoft.com/office/drawing/2014/main" id="{1A6D1F37-C615-A7AB-0408-5F634C177D44}"/>
              </a:ext>
            </a:extLst>
          </p:cNvPr>
          <p:cNvGraphicFramePr>
            <a:graphicFrameLocks noGrp="1"/>
          </p:cNvGraphicFramePr>
          <p:nvPr>
            <p:ph idx="1"/>
            <p:extLst>
              <p:ext uri="{D42A27DB-BD31-4B8C-83A1-F6EECF244321}">
                <p14:modId xmlns:p14="http://schemas.microsoft.com/office/powerpoint/2010/main" val="3165046910"/>
              </p:ext>
            </p:extLst>
          </p:nvPr>
        </p:nvGraphicFramePr>
        <p:xfrm>
          <a:off x="838200" y="1060175"/>
          <a:ext cx="10515600" cy="5247858"/>
        </p:xfrm>
        <a:graphic>
          <a:graphicData uri="http://schemas.openxmlformats.org/drawingml/2006/table">
            <a:tbl>
              <a:tblPr firstRow="1" bandRow="1">
                <a:tableStyleId>{5C22544A-7EE6-4342-B048-85BDC9FD1C3A}</a:tableStyleId>
              </a:tblPr>
              <a:tblGrid>
                <a:gridCol w="4409661">
                  <a:extLst>
                    <a:ext uri="{9D8B030D-6E8A-4147-A177-3AD203B41FA5}">
                      <a16:colId xmlns:a16="http://schemas.microsoft.com/office/drawing/2014/main" val="1607782861"/>
                    </a:ext>
                  </a:extLst>
                </a:gridCol>
                <a:gridCol w="1325217">
                  <a:extLst>
                    <a:ext uri="{9D8B030D-6E8A-4147-A177-3AD203B41FA5}">
                      <a16:colId xmlns:a16="http://schemas.microsoft.com/office/drawing/2014/main" val="1033395438"/>
                    </a:ext>
                  </a:extLst>
                </a:gridCol>
                <a:gridCol w="1219200">
                  <a:extLst>
                    <a:ext uri="{9D8B030D-6E8A-4147-A177-3AD203B41FA5}">
                      <a16:colId xmlns:a16="http://schemas.microsoft.com/office/drawing/2014/main" val="1257388430"/>
                    </a:ext>
                  </a:extLst>
                </a:gridCol>
                <a:gridCol w="1245705">
                  <a:extLst>
                    <a:ext uri="{9D8B030D-6E8A-4147-A177-3AD203B41FA5}">
                      <a16:colId xmlns:a16="http://schemas.microsoft.com/office/drawing/2014/main" val="159897487"/>
                    </a:ext>
                  </a:extLst>
                </a:gridCol>
                <a:gridCol w="1166191">
                  <a:extLst>
                    <a:ext uri="{9D8B030D-6E8A-4147-A177-3AD203B41FA5}">
                      <a16:colId xmlns:a16="http://schemas.microsoft.com/office/drawing/2014/main" val="257119636"/>
                    </a:ext>
                  </a:extLst>
                </a:gridCol>
                <a:gridCol w="1149626">
                  <a:extLst>
                    <a:ext uri="{9D8B030D-6E8A-4147-A177-3AD203B41FA5}">
                      <a16:colId xmlns:a16="http://schemas.microsoft.com/office/drawing/2014/main" val="3435264287"/>
                    </a:ext>
                  </a:extLst>
                </a:gridCol>
              </a:tblGrid>
              <a:tr h="749694">
                <a:tc>
                  <a:txBody>
                    <a:bodyPr/>
                    <a:lstStyle/>
                    <a:p>
                      <a:endParaRPr lang="fi-FI"/>
                    </a:p>
                  </a:txBody>
                  <a:tcPr/>
                </a:tc>
                <a:tc>
                  <a:txBody>
                    <a:bodyPr/>
                    <a:lstStyle/>
                    <a:p>
                      <a:r>
                        <a:rPr lang="fi-FI" dirty="0"/>
                        <a:t>EU TAVOITE </a:t>
                      </a:r>
                    </a:p>
                  </a:txBody>
                  <a:tcPr/>
                </a:tc>
                <a:tc>
                  <a:txBody>
                    <a:bodyPr/>
                    <a:lstStyle/>
                    <a:p>
                      <a:r>
                        <a:rPr lang="fi-FI" dirty="0"/>
                        <a:t>SUOMI</a:t>
                      </a:r>
                    </a:p>
                  </a:txBody>
                  <a:tcPr/>
                </a:tc>
                <a:tc>
                  <a:txBody>
                    <a:bodyPr/>
                    <a:lstStyle/>
                    <a:p>
                      <a:r>
                        <a:rPr lang="fi-FI" dirty="0"/>
                        <a:t>SUOMI</a:t>
                      </a:r>
                    </a:p>
                  </a:txBody>
                  <a:tcPr/>
                </a:tc>
                <a:tc>
                  <a:txBody>
                    <a:bodyPr/>
                    <a:lstStyle/>
                    <a:p>
                      <a:r>
                        <a:rPr lang="fi-FI" dirty="0"/>
                        <a:t>EU 27</a:t>
                      </a:r>
                    </a:p>
                  </a:txBody>
                  <a:tcPr/>
                </a:tc>
                <a:tc>
                  <a:txBody>
                    <a:bodyPr/>
                    <a:lstStyle/>
                    <a:p>
                      <a:r>
                        <a:rPr lang="fi-FI" dirty="0"/>
                        <a:t>EU 27</a:t>
                      </a:r>
                    </a:p>
                  </a:txBody>
                  <a:tcPr/>
                </a:tc>
                <a:extLst>
                  <a:ext uri="{0D108BD9-81ED-4DB2-BD59-A6C34878D82A}">
                    <a16:rowId xmlns:a16="http://schemas.microsoft.com/office/drawing/2014/main" val="2529860388"/>
                  </a:ext>
                </a:extLst>
              </a:tr>
              <a:tr h="749694">
                <a:tc>
                  <a:txBody>
                    <a:bodyPr/>
                    <a:lstStyle/>
                    <a:p>
                      <a:endParaRPr lang="fi-FI"/>
                    </a:p>
                  </a:txBody>
                  <a:tcPr/>
                </a:tc>
                <a:tc>
                  <a:txBody>
                    <a:bodyPr/>
                    <a:lstStyle/>
                    <a:p>
                      <a:r>
                        <a:rPr lang="fi-FI" dirty="0"/>
                        <a:t>2030</a:t>
                      </a:r>
                    </a:p>
                  </a:txBody>
                  <a:tcPr/>
                </a:tc>
                <a:tc>
                  <a:txBody>
                    <a:bodyPr/>
                    <a:lstStyle/>
                    <a:p>
                      <a:r>
                        <a:rPr lang="fi-FI" dirty="0"/>
                        <a:t>2010</a:t>
                      </a:r>
                    </a:p>
                  </a:txBody>
                  <a:tcPr/>
                </a:tc>
                <a:tc>
                  <a:txBody>
                    <a:bodyPr/>
                    <a:lstStyle/>
                    <a:p>
                      <a:r>
                        <a:rPr lang="fi-FI" b="1" dirty="0"/>
                        <a:t>2020</a:t>
                      </a:r>
                    </a:p>
                  </a:txBody>
                  <a:tcPr/>
                </a:tc>
                <a:tc>
                  <a:txBody>
                    <a:bodyPr/>
                    <a:lstStyle/>
                    <a:p>
                      <a:r>
                        <a:rPr lang="fi-FI" dirty="0"/>
                        <a:t>2010</a:t>
                      </a:r>
                    </a:p>
                  </a:txBody>
                  <a:tcPr/>
                </a:tc>
                <a:tc>
                  <a:txBody>
                    <a:bodyPr/>
                    <a:lstStyle/>
                    <a:p>
                      <a:r>
                        <a:rPr lang="fi-FI" b="1" dirty="0"/>
                        <a:t>2020</a:t>
                      </a:r>
                    </a:p>
                  </a:txBody>
                  <a:tcPr/>
                </a:tc>
                <a:extLst>
                  <a:ext uri="{0D108BD9-81ED-4DB2-BD59-A6C34878D82A}">
                    <a16:rowId xmlns:a16="http://schemas.microsoft.com/office/drawing/2014/main" val="3193308428"/>
                  </a:ext>
                </a:extLst>
              </a:tr>
              <a:tr h="749694">
                <a:tc>
                  <a:txBody>
                    <a:bodyPr/>
                    <a:lstStyle/>
                    <a:p>
                      <a:r>
                        <a:rPr lang="fi-FI" dirty="0"/>
                        <a:t>Korkea-asteen opinnot suorittaneet 25 – 34-vuotiaat</a:t>
                      </a:r>
                    </a:p>
                  </a:txBody>
                  <a:tcPr/>
                </a:tc>
                <a:tc>
                  <a:txBody>
                    <a:bodyPr/>
                    <a:lstStyle/>
                    <a:p>
                      <a:r>
                        <a:rPr lang="fi-FI" dirty="0"/>
                        <a:t>&gt; 45 %</a:t>
                      </a:r>
                    </a:p>
                  </a:txBody>
                  <a:tcPr/>
                </a:tc>
                <a:tc>
                  <a:txBody>
                    <a:bodyPr/>
                    <a:lstStyle/>
                    <a:p>
                      <a:r>
                        <a:rPr lang="fi-FI" dirty="0"/>
                        <a:t>39,2 %</a:t>
                      </a:r>
                    </a:p>
                  </a:txBody>
                  <a:tcPr/>
                </a:tc>
                <a:tc>
                  <a:txBody>
                    <a:bodyPr/>
                    <a:lstStyle/>
                    <a:p>
                      <a:r>
                        <a:rPr lang="fi-FI" b="1" dirty="0"/>
                        <a:t>43,8 %</a:t>
                      </a:r>
                    </a:p>
                  </a:txBody>
                  <a:tcPr/>
                </a:tc>
                <a:tc>
                  <a:txBody>
                    <a:bodyPr/>
                    <a:lstStyle/>
                    <a:p>
                      <a:r>
                        <a:rPr lang="fi-FI" dirty="0"/>
                        <a:t>32,2 %</a:t>
                      </a:r>
                    </a:p>
                  </a:txBody>
                  <a:tcPr/>
                </a:tc>
                <a:tc>
                  <a:txBody>
                    <a:bodyPr/>
                    <a:lstStyle/>
                    <a:p>
                      <a:r>
                        <a:rPr lang="fi-FI" b="1" dirty="0"/>
                        <a:t>40,5 %</a:t>
                      </a:r>
                    </a:p>
                  </a:txBody>
                  <a:tcPr/>
                </a:tc>
                <a:extLst>
                  <a:ext uri="{0D108BD9-81ED-4DB2-BD59-A6C34878D82A}">
                    <a16:rowId xmlns:a16="http://schemas.microsoft.com/office/drawing/2014/main" val="3526362059"/>
                  </a:ext>
                </a:extLst>
              </a:tr>
              <a:tr h="749694">
                <a:tc>
                  <a:txBody>
                    <a:bodyPr/>
                    <a:lstStyle/>
                    <a:p>
                      <a:r>
                        <a:rPr lang="fi-FI" dirty="0"/>
                        <a:t>Koulutuksensa varhain päättäneet 18 – 24-vuotiaat (syntyperäiset)</a:t>
                      </a:r>
                    </a:p>
                  </a:txBody>
                  <a:tcPr/>
                </a:tc>
                <a:tc>
                  <a:txBody>
                    <a:bodyPr/>
                    <a:lstStyle/>
                    <a:p>
                      <a:endParaRPr lang="fi-FI" dirty="0"/>
                    </a:p>
                  </a:txBody>
                  <a:tcPr/>
                </a:tc>
                <a:tc>
                  <a:txBody>
                    <a:bodyPr/>
                    <a:lstStyle/>
                    <a:p>
                      <a:r>
                        <a:rPr lang="fi-FI" dirty="0"/>
                        <a:t>9,7 %</a:t>
                      </a:r>
                    </a:p>
                  </a:txBody>
                  <a:tcPr/>
                </a:tc>
                <a:tc>
                  <a:txBody>
                    <a:bodyPr/>
                    <a:lstStyle/>
                    <a:p>
                      <a:r>
                        <a:rPr lang="fi-FI" dirty="0"/>
                        <a:t>7,7 %</a:t>
                      </a:r>
                    </a:p>
                  </a:txBody>
                  <a:tcPr/>
                </a:tc>
                <a:tc>
                  <a:txBody>
                    <a:bodyPr/>
                    <a:lstStyle/>
                    <a:p>
                      <a:r>
                        <a:rPr lang="fi-FI" dirty="0"/>
                        <a:t>12,4 %</a:t>
                      </a:r>
                    </a:p>
                  </a:txBody>
                  <a:tcPr/>
                </a:tc>
                <a:tc>
                  <a:txBody>
                    <a:bodyPr/>
                    <a:lstStyle/>
                    <a:p>
                      <a:r>
                        <a:rPr lang="fi-FI" dirty="0"/>
                        <a:t>8,7 %</a:t>
                      </a:r>
                    </a:p>
                  </a:txBody>
                  <a:tcPr/>
                </a:tc>
                <a:extLst>
                  <a:ext uri="{0D108BD9-81ED-4DB2-BD59-A6C34878D82A}">
                    <a16:rowId xmlns:a16="http://schemas.microsoft.com/office/drawing/2014/main" val="2165966464"/>
                  </a:ext>
                </a:extLst>
              </a:tr>
              <a:tr h="749694">
                <a:tc>
                  <a:txBody>
                    <a:bodyPr/>
                    <a:lstStyle/>
                    <a:p>
                      <a:r>
                        <a:rPr lang="fi-FI" dirty="0"/>
                        <a:t>Toisen asteen opinnot suorittaneet 20 – 24-vuotiaat</a:t>
                      </a:r>
                    </a:p>
                  </a:txBody>
                  <a:tcPr/>
                </a:tc>
                <a:tc>
                  <a:txBody>
                    <a:bodyPr/>
                    <a:lstStyle/>
                    <a:p>
                      <a:endParaRPr lang="fi-FI" dirty="0"/>
                    </a:p>
                  </a:txBody>
                  <a:tcPr/>
                </a:tc>
                <a:tc>
                  <a:txBody>
                    <a:bodyPr/>
                    <a:lstStyle/>
                    <a:p>
                      <a:r>
                        <a:rPr lang="fi-FI" dirty="0"/>
                        <a:t>84,2 %</a:t>
                      </a:r>
                    </a:p>
                  </a:txBody>
                  <a:tcPr/>
                </a:tc>
                <a:tc>
                  <a:txBody>
                    <a:bodyPr/>
                    <a:lstStyle/>
                    <a:p>
                      <a:r>
                        <a:rPr lang="fi-FI" b="1" dirty="0"/>
                        <a:t>89,1 %</a:t>
                      </a:r>
                    </a:p>
                  </a:txBody>
                  <a:tcPr/>
                </a:tc>
                <a:tc>
                  <a:txBody>
                    <a:bodyPr/>
                    <a:lstStyle/>
                    <a:p>
                      <a:r>
                        <a:rPr lang="fi-FI" dirty="0"/>
                        <a:t>79,1 %</a:t>
                      </a:r>
                    </a:p>
                  </a:txBody>
                  <a:tcPr/>
                </a:tc>
                <a:tc>
                  <a:txBody>
                    <a:bodyPr/>
                    <a:lstStyle/>
                    <a:p>
                      <a:r>
                        <a:rPr lang="fi-FI" b="1" dirty="0"/>
                        <a:t>84,3 %</a:t>
                      </a:r>
                    </a:p>
                  </a:txBody>
                  <a:tcPr/>
                </a:tc>
                <a:extLst>
                  <a:ext uri="{0D108BD9-81ED-4DB2-BD59-A6C34878D82A}">
                    <a16:rowId xmlns:a16="http://schemas.microsoft.com/office/drawing/2014/main" val="462309003"/>
                  </a:ext>
                </a:extLst>
              </a:tr>
              <a:tr h="749694">
                <a:tc>
                  <a:txBody>
                    <a:bodyPr/>
                    <a:lstStyle/>
                    <a:p>
                      <a:r>
                        <a:rPr lang="fi-FI" dirty="0"/>
                        <a:t>Korkea-asteen opinnot suorittaneet 25 -34-vuotiaat (syntyperäiset)</a:t>
                      </a:r>
                    </a:p>
                  </a:txBody>
                  <a:tcPr/>
                </a:tc>
                <a:tc>
                  <a:txBody>
                    <a:bodyPr/>
                    <a:lstStyle/>
                    <a:p>
                      <a:endParaRPr lang="fi-FI" dirty="0"/>
                    </a:p>
                  </a:txBody>
                  <a:tcPr/>
                </a:tc>
                <a:tc>
                  <a:txBody>
                    <a:bodyPr/>
                    <a:lstStyle/>
                    <a:p>
                      <a:r>
                        <a:rPr lang="fi-FI" dirty="0"/>
                        <a:t>40,2 %</a:t>
                      </a:r>
                    </a:p>
                  </a:txBody>
                  <a:tcPr/>
                </a:tc>
                <a:tc>
                  <a:txBody>
                    <a:bodyPr/>
                    <a:lstStyle/>
                    <a:p>
                      <a:r>
                        <a:rPr lang="fi-FI" b="1" dirty="0"/>
                        <a:t>45,2 %</a:t>
                      </a:r>
                    </a:p>
                  </a:txBody>
                  <a:tcPr/>
                </a:tc>
                <a:tc>
                  <a:txBody>
                    <a:bodyPr/>
                    <a:lstStyle/>
                    <a:p>
                      <a:r>
                        <a:rPr lang="fi-FI" dirty="0"/>
                        <a:t>33,4 %</a:t>
                      </a:r>
                    </a:p>
                  </a:txBody>
                  <a:tcPr/>
                </a:tc>
                <a:tc>
                  <a:txBody>
                    <a:bodyPr/>
                    <a:lstStyle/>
                    <a:p>
                      <a:r>
                        <a:rPr lang="fi-FI" b="1" dirty="0"/>
                        <a:t>41,3 %</a:t>
                      </a:r>
                    </a:p>
                  </a:txBody>
                  <a:tcPr/>
                </a:tc>
                <a:extLst>
                  <a:ext uri="{0D108BD9-81ED-4DB2-BD59-A6C34878D82A}">
                    <a16:rowId xmlns:a16="http://schemas.microsoft.com/office/drawing/2014/main" val="1025836230"/>
                  </a:ext>
                </a:extLst>
              </a:tr>
              <a:tr h="749694">
                <a:tc>
                  <a:txBody>
                    <a:bodyPr/>
                    <a:lstStyle/>
                    <a:p>
                      <a:r>
                        <a:rPr lang="fi-FI" dirty="0"/>
                        <a:t>Korkea-asteen opinnot …</a:t>
                      </a:r>
                    </a:p>
                    <a:p>
                      <a:r>
                        <a:rPr lang="fi-FI" dirty="0"/>
                        <a:t>(EU:n ulkopuolella syntyneet)</a:t>
                      </a:r>
                    </a:p>
                  </a:txBody>
                  <a:tcPr/>
                </a:tc>
                <a:tc>
                  <a:txBody>
                    <a:bodyPr/>
                    <a:lstStyle/>
                    <a:p>
                      <a:endParaRPr lang="fi-FI"/>
                    </a:p>
                  </a:txBody>
                  <a:tcPr/>
                </a:tc>
                <a:tc>
                  <a:txBody>
                    <a:bodyPr/>
                    <a:lstStyle/>
                    <a:p>
                      <a:r>
                        <a:rPr lang="fi-FI" dirty="0"/>
                        <a:t>25,9 %</a:t>
                      </a:r>
                    </a:p>
                  </a:txBody>
                  <a:tcPr/>
                </a:tc>
                <a:tc>
                  <a:txBody>
                    <a:bodyPr/>
                    <a:lstStyle/>
                    <a:p>
                      <a:r>
                        <a:rPr lang="fi-FI" b="1" dirty="0"/>
                        <a:t>32,2 %</a:t>
                      </a:r>
                    </a:p>
                  </a:txBody>
                  <a:tcPr/>
                </a:tc>
                <a:tc>
                  <a:txBody>
                    <a:bodyPr/>
                    <a:lstStyle/>
                    <a:p>
                      <a:r>
                        <a:rPr lang="fi-FI" dirty="0"/>
                        <a:t>23,1 %</a:t>
                      </a:r>
                    </a:p>
                  </a:txBody>
                  <a:tcPr/>
                </a:tc>
                <a:tc>
                  <a:txBody>
                    <a:bodyPr/>
                    <a:lstStyle/>
                    <a:p>
                      <a:r>
                        <a:rPr lang="fi-FI" b="1" dirty="0"/>
                        <a:t>34,4 % !!!</a:t>
                      </a:r>
                    </a:p>
                  </a:txBody>
                  <a:tcPr/>
                </a:tc>
                <a:extLst>
                  <a:ext uri="{0D108BD9-81ED-4DB2-BD59-A6C34878D82A}">
                    <a16:rowId xmlns:a16="http://schemas.microsoft.com/office/drawing/2014/main" val="2270361488"/>
                  </a:ext>
                </a:extLst>
              </a:tr>
            </a:tbl>
          </a:graphicData>
        </a:graphic>
      </p:graphicFrame>
    </p:spTree>
    <p:extLst>
      <p:ext uri="{BB962C8B-B14F-4D97-AF65-F5344CB8AC3E}">
        <p14:creationId xmlns:p14="http://schemas.microsoft.com/office/powerpoint/2010/main" val="376691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A05679-3B14-4620-7197-A3B66050B4D8}"/>
              </a:ext>
            </a:extLst>
          </p:cNvPr>
          <p:cNvSpPr>
            <a:spLocks noGrp="1"/>
          </p:cNvSpPr>
          <p:nvPr>
            <p:ph type="title"/>
          </p:nvPr>
        </p:nvSpPr>
        <p:spPr>
          <a:xfrm>
            <a:off x="838200" y="119271"/>
            <a:ext cx="10515600" cy="755372"/>
          </a:xfrm>
        </p:spPr>
        <p:txBody>
          <a:bodyPr>
            <a:normAutofit/>
          </a:bodyPr>
          <a:lstStyle/>
          <a:p>
            <a:pPr algn="ctr"/>
            <a:r>
              <a:rPr lang="fi-FI" sz="3200" b="1" dirty="0"/>
              <a:t>Vuoden 2022 PISA-tutkimus</a:t>
            </a:r>
            <a:endParaRPr lang="fi-FI" sz="3200" dirty="0"/>
          </a:p>
        </p:txBody>
      </p:sp>
      <p:sp>
        <p:nvSpPr>
          <p:cNvPr id="3" name="Sisällön paikkamerkki 2">
            <a:extLst>
              <a:ext uri="{FF2B5EF4-FFF2-40B4-BE49-F238E27FC236}">
                <a16:creationId xmlns:a16="http://schemas.microsoft.com/office/drawing/2014/main" id="{A81E0F62-B580-AA94-B10C-E702222CCEA6}"/>
              </a:ext>
            </a:extLst>
          </p:cNvPr>
          <p:cNvSpPr>
            <a:spLocks noGrp="1"/>
          </p:cNvSpPr>
          <p:nvPr>
            <p:ph idx="1"/>
          </p:nvPr>
        </p:nvSpPr>
        <p:spPr>
          <a:xfrm>
            <a:off x="838200" y="874643"/>
            <a:ext cx="10515600" cy="5302320"/>
          </a:xfrm>
        </p:spPr>
        <p:txBody>
          <a:bodyPr>
            <a:normAutofit fontScale="92500" lnSpcReduction="10000"/>
          </a:bodyPr>
          <a:lstStyle/>
          <a:p>
            <a:pPr>
              <a:lnSpc>
                <a:spcPct val="107000"/>
              </a:lnSpc>
              <a:spcAft>
                <a:spcPts val="800"/>
              </a:spcAft>
            </a:pP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Vuoden 2022 kierroksella toteutettiin Opetus- ja kulttuuriministeriön toimeksiannosta maahanmuuttajataustaisten oppilaiden yliotos. Tämä tarkoittaa sitä, että tutkimukseen valikoituneista kouluista </a:t>
            </a:r>
            <a:r>
              <a:rPr lang="fi-FI" sz="2000" dirty="0" err="1">
                <a:solidFill>
                  <a:srgbClr val="212529"/>
                </a:solidFill>
                <a:effectLst/>
                <a:latin typeface="Calibri" panose="020F0502020204030204" pitchFamily="34" charset="0"/>
                <a:ea typeface="Calibri" panose="020F0502020204030204" pitchFamily="34" charset="0"/>
                <a:cs typeface="Calibri" panose="020F0502020204030204" pitchFamily="34" charset="0"/>
              </a:rPr>
              <a:t>otostettiin</a:t>
            </a: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 kaksi erillistä ryhmää oppilaita osallistumaan kokeeseen. Oppilaiden kokonaismäärä oli 67 oppilasta, joista perusotokseen valittiin 42 tai 32 oppilasta ja maahanmuuttajaotokseen enintään 25 tai 35 oppilasta. Maahanmuuttajataustaisten oppilaiden </a:t>
            </a:r>
            <a:r>
              <a:rPr lang="fi-FI" sz="2000" dirty="0" err="1">
                <a:solidFill>
                  <a:srgbClr val="212529"/>
                </a:solidFill>
                <a:effectLst/>
                <a:latin typeface="Calibri" panose="020F0502020204030204" pitchFamily="34" charset="0"/>
                <a:ea typeface="Calibri" panose="020F0502020204030204" pitchFamily="34" charset="0"/>
                <a:cs typeface="Calibri" panose="020F0502020204030204" pitchFamily="34" charset="0"/>
              </a:rPr>
              <a:t>yliotostamisella</a:t>
            </a: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 pyrittiin saamaan maahanmuuttajataustaisten oppilaiden vastauksista riittävän suuri aineisto tilastollisten analyysien ja johtopäätösten tekemiseen.  </a:t>
            </a:r>
            <a:r>
              <a:rPr lang="fi-FI" sz="2000" dirty="0" err="1">
                <a:solidFill>
                  <a:srgbClr val="212529"/>
                </a:solidFill>
                <a:effectLst/>
                <a:latin typeface="Calibri" panose="020F0502020204030204" pitchFamily="34" charset="0"/>
                <a:ea typeface="Calibri" panose="020F0502020204030204" pitchFamily="34" charset="0"/>
                <a:cs typeface="Calibri" panose="020F0502020204030204" pitchFamily="34" charset="0"/>
              </a:rPr>
              <a:t>PISAssa</a:t>
            </a: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 käytettävän määritelmän mukaan oppilas on maahanmuuttajataustainen, jos hänen molemmat vanhempansa tai ainoa tiedossa oleva vanhempansa on syntynyt muualla kuin Suomessa. Odotan mielenkiinnolla, miten media tulee tuomaan tämän yksityiskohdan esiin, vai </a:t>
            </a:r>
            <a:r>
              <a:rPr lang="fi-FI" sz="2000">
                <a:solidFill>
                  <a:srgbClr val="212529"/>
                </a:solidFill>
                <a:effectLst/>
                <a:latin typeface="Calibri" panose="020F0502020204030204" pitchFamily="34" charset="0"/>
                <a:ea typeface="Calibri" panose="020F0502020204030204" pitchFamily="34" charset="0"/>
                <a:cs typeface="Calibri" panose="020F0502020204030204" pitchFamily="34" charset="0"/>
              </a:rPr>
              <a:t>tuoko lainkaan?</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Julkisuudessa ja päättäjien parissa usein suurimman huomion </a:t>
            </a:r>
            <a:r>
              <a:rPr lang="fi-FI" sz="2000" dirty="0" err="1">
                <a:solidFill>
                  <a:srgbClr val="212529"/>
                </a:solidFill>
                <a:effectLst/>
                <a:latin typeface="Calibri" panose="020F0502020204030204" pitchFamily="34" charset="0"/>
                <a:ea typeface="Calibri" panose="020F0502020204030204" pitchFamily="34" charset="0"/>
                <a:cs typeface="Calibri" panose="020F0502020204030204" pitchFamily="34" charset="0"/>
              </a:rPr>
              <a:t>PISA:n</a:t>
            </a: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 yhteydessä ovat saaneet kansallisten tulosten perusteella laaditut rankinglistat. Ne eivät kuitenkaan ole se päämäärä, johon pyritään. Mikään </a:t>
            </a:r>
            <a:r>
              <a:rPr lang="fi-FI" sz="2000" dirty="0" err="1">
                <a:solidFill>
                  <a:srgbClr val="212529"/>
                </a:solidFill>
                <a:effectLst/>
                <a:latin typeface="Calibri" panose="020F0502020204030204" pitchFamily="34" charset="0"/>
                <a:ea typeface="Calibri" panose="020F0502020204030204" pitchFamily="34" charset="0"/>
                <a:cs typeface="Calibri" panose="020F0502020204030204" pitchFamily="34" charset="0"/>
              </a:rPr>
              <a:t>PISA:n</a:t>
            </a:r>
            <a:r>
              <a:rPr lang="fi-FI" sz="2000" dirty="0">
                <a:solidFill>
                  <a:srgbClr val="212529"/>
                </a:solidFill>
                <a:effectLst/>
                <a:latin typeface="Calibri" panose="020F0502020204030204" pitchFamily="34" charset="0"/>
                <a:ea typeface="Calibri" panose="020F0502020204030204" pitchFamily="34" charset="0"/>
                <a:cs typeface="Calibri" panose="020F0502020204030204" pitchFamily="34" charset="0"/>
              </a:rPr>
              <a:t> metodinen valinta ei tähtää maiden paremmuusjärjestyksen määrittämiseen. Rankinglistat ovat kansainvälisten tulosten yksi sivutuote.</a:t>
            </a:r>
            <a:endParaRPr lang="fi-FI" sz="2000" dirty="0">
              <a:effectLst/>
              <a:latin typeface="Calibri" panose="020F0502020204030204" pitchFamily="34" charset="0"/>
              <a:ea typeface="Calibri" panose="020F0502020204030204" pitchFamily="34" charset="0"/>
              <a:cs typeface="Times New Roman" panose="02020603050405020304" pitchFamily="18" charset="0"/>
            </a:endParaRPr>
          </a:p>
          <a:p>
            <a:r>
              <a:rPr lang="fi-FI" sz="2200" b="1" i="0" dirty="0">
                <a:solidFill>
                  <a:srgbClr val="000000"/>
                </a:solidFill>
                <a:effectLst/>
              </a:rPr>
              <a:t>Covid-19-pandemia vaikutti ylemmän perusasteen ja toisen asteen koulutukseen enemmän kuin varhaiskasvatukseen ja alemman perusasteen koulutukseen. Vaikutukset näkyvät mitä todennäköisimmin vuoden 2022 PISA-tuloksissa.</a:t>
            </a:r>
          </a:p>
          <a:p>
            <a:endParaRPr lang="fi-FI" dirty="0"/>
          </a:p>
        </p:txBody>
      </p:sp>
    </p:spTree>
    <p:extLst>
      <p:ext uri="{BB962C8B-B14F-4D97-AF65-F5344CB8AC3E}">
        <p14:creationId xmlns:p14="http://schemas.microsoft.com/office/powerpoint/2010/main" val="136068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D3FF88-5C83-AB4B-003F-E92C9C5A8B96}"/>
              </a:ext>
            </a:extLst>
          </p:cNvPr>
          <p:cNvSpPr>
            <a:spLocks noGrp="1"/>
          </p:cNvSpPr>
          <p:nvPr>
            <p:ph type="title"/>
          </p:nvPr>
        </p:nvSpPr>
        <p:spPr>
          <a:xfrm>
            <a:off x="838200" y="365125"/>
            <a:ext cx="10515600" cy="478937"/>
          </a:xfrm>
        </p:spPr>
        <p:txBody>
          <a:bodyPr>
            <a:normAutofit fontScale="90000"/>
          </a:bodyPr>
          <a:lstStyle/>
          <a:p>
            <a:pPr algn="ctr"/>
            <a:r>
              <a:rPr lang="fi-FI" sz="3600" b="1" dirty="0"/>
              <a:t>OECD</a:t>
            </a:r>
            <a:r>
              <a:rPr lang="fi-FI" sz="2800" b="1" dirty="0"/>
              <a:t> </a:t>
            </a:r>
            <a:r>
              <a:rPr lang="fi-FI" sz="2800" dirty="0"/>
              <a:t> </a:t>
            </a:r>
            <a:r>
              <a:rPr lang="fi-FI" sz="2800" b="1" i="0" dirty="0">
                <a:solidFill>
                  <a:srgbClr val="000000"/>
                </a:solidFill>
                <a:effectLst/>
                <a:latin typeface="Arial" panose="020B0604020202020204" pitchFamily="34" charset="0"/>
              </a:rPr>
              <a:t>Taloudellisen yhteistyön ja kehityksen järjestö</a:t>
            </a:r>
            <a:endParaRPr lang="fi-FI" sz="2800" dirty="0"/>
          </a:p>
        </p:txBody>
      </p:sp>
      <p:pic>
        <p:nvPicPr>
          <p:cNvPr id="3074" name="Picture 2" descr="  Perustajajäsenet   Myöhemmin liittyneet">
            <a:extLst>
              <a:ext uri="{FF2B5EF4-FFF2-40B4-BE49-F238E27FC236}">
                <a16:creationId xmlns:a16="http://schemas.microsoft.com/office/drawing/2014/main" id="{519AB85B-2F39-E86F-0F51-7D3652605D7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57254" y="1125415"/>
            <a:ext cx="8477492" cy="551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8623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B0F8B8-CFB4-6601-2C98-5AD75FBAC4FE}"/>
              </a:ext>
            </a:extLst>
          </p:cNvPr>
          <p:cNvSpPr>
            <a:spLocks noGrp="1"/>
          </p:cNvSpPr>
          <p:nvPr>
            <p:ph type="title"/>
          </p:nvPr>
        </p:nvSpPr>
        <p:spPr>
          <a:xfrm>
            <a:off x="838200" y="212035"/>
            <a:ext cx="10515600" cy="1139686"/>
          </a:xfrm>
        </p:spPr>
        <p:txBody>
          <a:bodyPr>
            <a:noAutofit/>
          </a:bodyPr>
          <a:lstStyle/>
          <a:p>
            <a:pPr algn="ctr"/>
            <a:r>
              <a:rPr lang="fi-FI" sz="2800" b="1" dirty="0"/>
              <a:t>Peruskoulu </a:t>
            </a:r>
            <a:r>
              <a:rPr lang="fi-FI" sz="2800" b="1" dirty="0" err="1"/>
              <a:t>PISAn</a:t>
            </a:r>
            <a:r>
              <a:rPr lang="fi-FI" sz="2800" b="1" dirty="0"/>
              <a:t> valossa   </a:t>
            </a:r>
            <a:br>
              <a:rPr lang="fi-FI" sz="2800" b="1" dirty="0"/>
            </a:br>
            <a:r>
              <a:rPr lang="fi-FI" sz="2800" dirty="0"/>
              <a:t>(</a:t>
            </a:r>
            <a:r>
              <a:rPr lang="fi-FI" sz="28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Programme</a:t>
            </a:r>
            <a:r>
              <a:rPr lang="fi-FI" sz="2800" dirty="0">
                <a:solidFill>
                  <a:srgbClr val="002957"/>
                </a:solidFill>
                <a:effectLst/>
                <a:latin typeface="Calibri" panose="020F0502020204030204" pitchFamily="34" charset="0"/>
                <a:ea typeface="Calibri" panose="020F0502020204030204" pitchFamily="34" charset="0"/>
                <a:cs typeface="Calibri" panose="020F0502020204030204" pitchFamily="34" charset="0"/>
              </a:rPr>
              <a:t> for International </a:t>
            </a:r>
            <a:r>
              <a:rPr lang="fi-FI" sz="28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Student</a:t>
            </a:r>
            <a:r>
              <a:rPr lang="fi-FI" sz="2800" dirty="0">
                <a:solidFill>
                  <a:srgbClr val="002957"/>
                </a:solidFill>
                <a:effectLst/>
                <a:latin typeface="Calibri" panose="020F0502020204030204" pitchFamily="34" charset="0"/>
                <a:ea typeface="Calibri" panose="020F0502020204030204" pitchFamily="34" charset="0"/>
                <a:cs typeface="Calibri" panose="020F0502020204030204" pitchFamily="34" charset="0"/>
              </a:rPr>
              <a:t> </a:t>
            </a:r>
            <a:r>
              <a:rPr lang="fi-FI" sz="28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Assessment</a:t>
            </a:r>
            <a:r>
              <a:rPr lang="fi-FI" sz="2800" dirty="0">
                <a:solidFill>
                  <a:srgbClr val="002957"/>
                </a:solidFill>
                <a:latin typeface="Calibri" panose="020F0502020204030204" pitchFamily="34" charset="0"/>
                <a:ea typeface="Calibri" panose="020F0502020204030204" pitchFamily="34" charset="0"/>
                <a:cs typeface="Calibri" panose="020F0502020204030204" pitchFamily="34" charset="0"/>
              </a:rPr>
              <a:t>)</a:t>
            </a:r>
            <a:br>
              <a:rPr lang="fi-FI" sz="2800" dirty="0">
                <a:effectLst/>
                <a:latin typeface="Calibri" panose="020F0502020204030204" pitchFamily="34" charset="0"/>
                <a:ea typeface="Calibri" panose="020F0502020204030204" pitchFamily="34" charset="0"/>
                <a:cs typeface="Times New Roman" panose="02020603050405020304" pitchFamily="18" charset="0"/>
              </a:rPr>
            </a:br>
            <a:endParaRPr lang="fi-FI" sz="2800" dirty="0"/>
          </a:p>
        </p:txBody>
      </p:sp>
      <p:sp>
        <p:nvSpPr>
          <p:cNvPr id="3" name="Sisällön paikkamerkki 2">
            <a:extLst>
              <a:ext uri="{FF2B5EF4-FFF2-40B4-BE49-F238E27FC236}">
                <a16:creationId xmlns:a16="http://schemas.microsoft.com/office/drawing/2014/main" id="{A8E755DC-058A-3879-A6A4-21A1FE6811F1}"/>
              </a:ext>
            </a:extLst>
          </p:cNvPr>
          <p:cNvSpPr>
            <a:spLocks noGrp="1"/>
          </p:cNvSpPr>
          <p:nvPr>
            <p:ph idx="1"/>
          </p:nvPr>
        </p:nvSpPr>
        <p:spPr>
          <a:xfrm>
            <a:off x="838200" y="1497496"/>
            <a:ext cx="10515600" cy="4929807"/>
          </a:xfrm>
        </p:spPr>
        <p:txBody>
          <a:bodyPr/>
          <a:lstStyle/>
          <a:p>
            <a:pPr algn="l" latinLnBrk="0"/>
            <a:r>
              <a:rPr lang="fi-FI" b="1" i="0" dirty="0">
                <a:effectLst/>
                <a:latin typeface="var(--yja-heading-font-family, myriad-pro-condensed)"/>
              </a:rPr>
              <a:t>PISA-tutkimus toteutettiin nyt seitsemännen kerran</a:t>
            </a:r>
          </a:p>
          <a:p>
            <a:pPr algn="l"/>
            <a:r>
              <a:rPr lang="fi-FI" b="0" i="0" dirty="0">
                <a:solidFill>
                  <a:srgbClr val="0F0F0F"/>
                </a:solidFill>
                <a:effectLst/>
                <a:latin typeface="myriad-pro"/>
              </a:rPr>
              <a:t>PISA-tutkimusohjelma selvittää kolmen vuoden välein 15-vuotiaiden nuorten osaamista lukutaidon, matematiikan osaamisen ja luonnontieteiden osaamisen sisältöalueilla. PISA-tulokset julkistetaan nyt seitsemännen kerran.</a:t>
            </a:r>
          </a:p>
          <a:p>
            <a:pPr algn="l"/>
            <a:r>
              <a:rPr lang="fi-FI" b="0" i="0" dirty="0">
                <a:solidFill>
                  <a:srgbClr val="0F0F0F"/>
                </a:solidFill>
                <a:effectLst/>
                <a:latin typeface="myriad-pro"/>
              </a:rPr>
              <a:t>Vuoden 2018 PISA-tutkimukseen osallistui yhteensä 79 maata ja aluetta. Näistä 37 oli OECD-maita ja 42 niin kutsuttuja partnerimaita tai valtioiden sisäisiä alueita tai kaupunkeja. </a:t>
            </a:r>
            <a:br>
              <a:rPr lang="fi-FI" b="0" i="0" dirty="0">
                <a:solidFill>
                  <a:srgbClr val="0F0F0F"/>
                </a:solidFill>
                <a:effectLst/>
                <a:latin typeface="myriad-pro"/>
              </a:rPr>
            </a:br>
            <a:br>
              <a:rPr lang="fi-FI" b="0" i="0" dirty="0">
                <a:solidFill>
                  <a:srgbClr val="0F0F0F"/>
                </a:solidFill>
                <a:effectLst/>
                <a:latin typeface="myriad-pro"/>
              </a:rPr>
            </a:br>
            <a:r>
              <a:rPr lang="fi-FI" b="0" i="0" dirty="0">
                <a:solidFill>
                  <a:srgbClr val="0F0F0F"/>
                </a:solidFill>
                <a:effectLst/>
                <a:latin typeface="myriad-pro"/>
              </a:rPr>
              <a:t>Suomessa lukutaidon, matematiikan ja luonnontieteiden arviointitulokset saatiin kaikkiaan 5 649 perusopetuksen oppilaalta. </a:t>
            </a:r>
          </a:p>
          <a:p>
            <a:endParaRPr lang="fi-FI" dirty="0"/>
          </a:p>
        </p:txBody>
      </p:sp>
    </p:spTree>
    <p:extLst>
      <p:ext uri="{BB962C8B-B14F-4D97-AF65-F5344CB8AC3E}">
        <p14:creationId xmlns:p14="http://schemas.microsoft.com/office/powerpoint/2010/main" val="3964131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A8981A-3D52-8D90-7F22-2F2956A00F70}"/>
              </a:ext>
            </a:extLst>
          </p:cNvPr>
          <p:cNvSpPr>
            <a:spLocks noGrp="1"/>
          </p:cNvSpPr>
          <p:nvPr>
            <p:ph type="title"/>
          </p:nvPr>
        </p:nvSpPr>
        <p:spPr>
          <a:xfrm>
            <a:off x="838200" y="304802"/>
            <a:ext cx="10515600" cy="702363"/>
          </a:xfrm>
        </p:spPr>
        <p:txBody>
          <a:bodyPr>
            <a:normAutofit/>
          </a:bodyPr>
          <a:lstStyle/>
          <a:p>
            <a:pPr algn="ctr"/>
            <a:r>
              <a:rPr lang="fi-FI" sz="2800" b="1" dirty="0"/>
              <a:t>Peruskoulu </a:t>
            </a:r>
            <a:r>
              <a:rPr lang="fi-FI" sz="2800" b="1" dirty="0" err="1"/>
              <a:t>PISA:n</a:t>
            </a:r>
            <a:r>
              <a:rPr lang="fi-FI" sz="2800" b="1" dirty="0"/>
              <a:t> valossa</a:t>
            </a:r>
          </a:p>
        </p:txBody>
      </p:sp>
      <p:sp>
        <p:nvSpPr>
          <p:cNvPr id="3" name="Sisällön paikkamerkki 2">
            <a:extLst>
              <a:ext uri="{FF2B5EF4-FFF2-40B4-BE49-F238E27FC236}">
                <a16:creationId xmlns:a16="http://schemas.microsoft.com/office/drawing/2014/main" id="{936C1535-0532-EEE1-AC36-9F71D378EF27}"/>
              </a:ext>
            </a:extLst>
          </p:cNvPr>
          <p:cNvSpPr>
            <a:spLocks noGrp="1"/>
          </p:cNvSpPr>
          <p:nvPr>
            <p:ph idx="1"/>
          </p:nvPr>
        </p:nvSpPr>
        <p:spPr>
          <a:xfrm>
            <a:off x="838200" y="1404730"/>
            <a:ext cx="10515600" cy="5022574"/>
          </a:xfrm>
        </p:spPr>
        <p:txBody>
          <a:bodyPr>
            <a:normAutofit fontScale="32500" lnSpcReduction="20000"/>
          </a:bodyPr>
          <a:lstStyle/>
          <a:p>
            <a:pPr>
              <a:lnSpc>
                <a:spcPct val="107000"/>
              </a:lnSpc>
              <a:spcAft>
                <a:spcPts val="800"/>
              </a:spcAft>
            </a:pP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Ensimmäisessä, vuoden 2000 PISA-tutkimuksessa, OECD-maiden oppilaiden osaamista kuvaavaksi </a:t>
            </a:r>
            <a:r>
              <a:rPr lang="fi-FI" sz="8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keskiarvoksi asetettiin 500 pistettä ja keskihajonnaksi 100 pistettä</a:t>
            </a: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Sittemmin </a:t>
            </a:r>
            <a:r>
              <a:rPr lang="fi-FI" sz="8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OECD:n keskiarvo </a:t>
            </a: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on hieman laskenut, ollen nyt </a:t>
            </a:r>
            <a:r>
              <a:rPr lang="fi-FI" sz="8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lukutaidossa 487 </a:t>
            </a: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pistettä ja </a:t>
            </a:r>
            <a:r>
              <a:rPr lang="fi-FI" sz="8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matematiikan sekä luonnontieteen osaamisessa 489 </a:t>
            </a: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pistettä. </a:t>
            </a:r>
            <a:endParaRPr lang="fi-FI" sz="8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8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Tutkimukseen valitaan ositetun otannan perusteella noin 160 koulusta 42 oppilasta, jotka valitaan satunnaisesti. Yksittäisen koulun tulos on riippuvainen otokseen osuvista oppilaista; ja koulujen pistekeskiarvojen luottamusväli on tyypillisesti ollut 15–20 pistettä suuntaansa. </a:t>
            </a:r>
          </a:p>
          <a:p>
            <a:pPr>
              <a:lnSpc>
                <a:spcPct val="107000"/>
              </a:lnSpc>
              <a:spcAft>
                <a:spcPts val="800"/>
              </a:spcAft>
            </a:pPr>
            <a:r>
              <a:rPr lang="fi-FI" sz="8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Näin ollen PISA-tutkimus ei sovellu koulujen osaamisen keskinäiseen vertailuun, eikä oppilasarviointiin.</a:t>
            </a:r>
          </a:p>
          <a:p>
            <a:pPr marL="0" indent="0">
              <a:lnSpc>
                <a:spcPct val="107000"/>
              </a:lnSpc>
              <a:spcAft>
                <a:spcPts val="800"/>
              </a:spcAft>
              <a:buNone/>
            </a:pPr>
            <a:endParaRPr lang="fi-FI" sz="80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spTree>
    <p:extLst>
      <p:ext uri="{BB962C8B-B14F-4D97-AF65-F5344CB8AC3E}">
        <p14:creationId xmlns:p14="http://schemas.microsoft.com/office/powerpoint/2010/main" val="2521656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AFB618-1226-4DF0-396F-E0C247BD5E89}"/>
              </a:ext>
            </a:extLst>
          </p:cNvPr>
          <p:cNvSpPr>
            <a:spLocks noGrp="1"/>
          </p:cNvSpPr>
          <p:nvPr>
            <p:ph type="title"/>
          </p:nvPr>
        </p:nvSpPr>
        <p:spPr>
          <a:xfrm>
            <a:off x="838200" y="265044"/>
            <a:ext cx="10515600" cy="715618"/>
          </a:xfrm>
        </p:spPr>
        <p:txBody>
          <a:bodyPr>
            <a:normAutofit/>
          </a:bodyPr>
          <a:lstStyle/>
          <a:p>
            <a:pPr algn="ctr"/>
            <a:r>
              <a:rPr lang="fi-FI" sz="3200" b="1" dirty="0"/>
              <a:t>Peruskoulu </a:t>
            </a:r>
            <a:r>
              <a:rPr lang="fi-FI" sz="3200" b="1" dirty="0" err="1"/>
              <a:t>PISA:n</a:t>
            </a:r>
            <a:r>
              <a:rPr lang="fi-FI" sz="3200" b="1" dirty="0"/>
              <a:t> valossa</a:t>
            </a:r>
            <a:endParaRPr lang="fi-FI" sz="3200" dirty="0"/>
          </a:p>
        </p:txBody>
      </p:sp>
      <p:sp>
        <p:nvSpPr>
          <p:cNvPr id="3" name="Sisällön paikkamerkki 2">
            <a:extLst>
              <a:ext uri="{FF2B5EF4-FFF2-40B4-BE49-F238E27FC236}">
                <a16:creationId xmlns:a16="http://schemas.microsoft.com/office/drawing/2014/main" id="{C6E2C41D-435C-C464-5913-F7446E88DF2C}"/>
              </a:ext>
            </a:extLst>
          </p:cNvPr>
          <p:cNvSpPr>
            <a:spLocks noGrp="1"/>
          </p:cNvSpPr>
          <p:nvPr>
            <p:ph idx="1"/>
          </p:nvPr>
        </p:nvSpPr>
        <p:spPr>
          <a:xfrm>
            <a:off x="838200" y="1099930"/>
            <a:ext cx="10515600" cy="5077033"/>
          </a:xfrm>
        </p:spPr>
        <p:txBody>
          <a:bodyPr>
            <a:normAutofit lnSpcReduction="10000"/>
          </a:bodyPr>
          <a:lstStyle/>
          <a:p>
            <a:pPr>
              <a:lnSpc>
                <a:spcPct val="107000"/>
              </a:lnSpc>
              <a:spcAft>
                <a:spcPts val="800"/>
              </a:spcAft>
            </a:pPr>
            <a:r>
              <a:rPr lang="fi-FI"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Suomessa valtaosa osallistujista on 9.-luokkalaisia, mutta mukana on myös 8. luokan oppilaita. Maailmanlaajuisesti pääosa PISA-tutkimukseen osallistuvista oppilaista on 10. kouluvuodellaan.</a:t>
            </a:r>
            <a:r>
              <a:rPr lang="fi-FI" sz="2800" dirty="0">
                <a:effectLst/>
                <a:latin typeface="Calibri" panose="020F0502020204030204" pitchFamily="34" charset="0"/>
                <a:ea typeface="Calibri" panose="020F0502020204030204" pitchFamily="34" charset="0"/>
                <a:cs typeface="Times New Roman" panose="02020603050405020304" pitchFamily="18" charset="0"/>
              </a:rPr>
              <a:t> (Monissa maissa koulu aloitetaan jo 6-vuotiaana.)</a:t>
            </a:r>
          </a:p>
          <a:p>
            <a:pPr>
              <a:lnSpc>
                <a:spcPct val="107000"/>
              </a:lnSpc>
              <a:spcAft>
                <a:spcPts val="800"/>
              </a:spcAft>
            </a:pPr>
            <a:r>
              <a:rPr lang="fi-FI"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Parhaiten PISA-tutkimus palvelee käytettäessä sen tuloksia muiden tutkimusten rinnalla ja hyödynnettäessä sen tuottamaa vertailutietoa poliittisen päätöksenteon tukena.</a:t>
            </a:r>
          </a:p>
          <a:p>
            <a:pPr>
              <a:lnSpc>
                <a:spcPct val="107000"/>
              </a:lnSpc>
              <a:spcAft>
                <a:spcPts val="800"/>
              </a:spcAft>
            </a:pPr>
            <a:r>
              <a:rPr lang="fi-FI" kern="1200" dirty="0">
                <a:solidFill>
                  <a:srgbClr val="0F0F0F"/>
                </a:solidFill>
                <a:effectLst/>
                <a:latin typeface="Calibri" panose="020F0502020204030204" pitchFamily="34" charset="0"/>
                <a:ea typeface="Times New Roman" panose="02020603050405020304" pitchFamily="18" charset="0"/>
              </a:rPr>
              <a:t>Kiinan PSJZ-alueet (Peking, Shanghai, </a:t>
            </a:r>
            <a:r>
              <a:rPr lang="fi-FI" kern="1200" dirty="0" err="1">
                <a:solidFill>
                  <a:srgbClr val="0F0F0F"/>
                </a:solidFill>
                <a:effectLst/>
                <a:latin typeface="Calibri" panose="020F0502020204030204" pitchFamily="34" charset="0"/>
                <a:ea typeface="Times New Roman" panose="02020603050405020304" pitchFamily="18" charset="0"/>
              </a:rPr>
              <a:t>Jiangsu</a:t>
            </a:r>
            <a:r>
              <a:rPr lang="fi-FI" kern="1200" dirty="0">
                <a:solidFill>
                  <a:srgbClr val="0F0F0F"/>
                </a:solidFill>
                <a:effectLst/>
                <a:latin typeface="Calibri" panose="020F0502020204030204" pitchFamily="34" charset="0"/>
                <a:ea typeface="Times New Roman" panose="02020603050405020304" pitchFamily="18" charset="0"/>
              </a:rPr>
              <a:t> ja </a:t>
            </a:r>
            <a:r>
              <a:rPr lang="fi-FI" kern="1200" dirty="0" err="1">
                <a:solidFill>
                  <a:srgbClr val="0F0F0F"/>
                </a:solidFill>
                <a:effectLst/>
                <a:latin typeface="Calibri" panose="020F0502020204030204" pitchFamily="34" charset="0"/>
                <a:ea typeface="Times New Roman" panose="02020603050405020304" pitchFamily="18" charset="0"/>
              </a:rPr>
              <a:t>Zhejiang</a:t>
            </a:r>
            <a:r>
              <a:rPr lang="fi-FI" kern="1200" dirty="0">
                <a:solidFill>
                  <a:srgbClr val="0F0F0F"/>
                </a:solidFill>
                <a:effectLst/>
                <a:latin typeface="Calibri" panose="020F0502020204030204" pitchFamily="34" charset="0"/>
                <a:ea typeface="Times New Roman" panose="02020603050405020304" pitchFamily="18" charset="0"/>
              </a:rPr>
              <a:t>) poikkeavat monin tavoin Kiinan yleisestä koulutustasosta. Voidaan puhua satunnaisotannan sijaan valikoidusta otannasta.</a:t>
            </a:r>
            <a:endParaRPr lang="fi-FI"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spTree>
    <p:extLst>
      <p:ext uri="{BB962C8B-B14F-4D97-AF65-F5344CB8AC3E}">
        <p14:creationId xmlns:p14="http://schemas.microsoft.com/office/powerpoint/2010/main" val="167792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E0C7E623-7DF5-EEDB-BDE8-D20590E2E72A}"/>
              </a:ext>
            </a:extLst>
          </p:cNvPr>
          <p:cNvSpPr>
            <a:spLocks noGrp="1"/>
          </p:cNvSpPr>
          <p:nvPr>
            <p:ph type="title"/>
          </p:nvPr>
        </p:nvSpPr>
        <p:spPr>
          <a:xfrm>
            <a:off x="838200" y="239152"/>
            <a:ext cx="10515600" cy="984738"/>
          </a:xfrm>
        </p:spPr>
        <p:txBody>
          <a:bodyPr>
            <a:normAutofit fontScale="90000"/>
          </a:bodyPr>
          <a:lstStyle/>
          <a:p>
            <a:pPr algn="ctr"/>
            <a:br>
              <a:rPr lang="fi-FI" sz="3100" b="1" dirty="0"/>
            </a:br>
            <a:r>
              <a:rPr lang="fi-FI" sz="3100" b="1" dirty="0"/>
              <a:t>Peruskoulu </a:t>
            </a:r>
            <a:r>
              <a:rPr lang="fi-FI" sz="3100" b="1" dirty="0" err="1"/>
              <a:t>PISAn</a:t>
            </a:r>
            <a:r>
              <a:rPr lang="fi-FI" sz="3100" b="1" dirty="0"/>
              <a:t> valossa   </a:t>
            </a:r>
            <a:br>
              <a:rPr lang="fi-FI" sz="3100" b="1" dirty="0"/>
            </a:br>
            <a:r>
              <a:rPr lang="fi-FI" sz="2700" dirty="0"/>
              <a:t>(</a:t>
            </a:r>
            <a:r>
              <a:rPr lang="fi-FI" sz="2700" dirty="0">
                <a:solidFill>
                  <a:srgbClr val="002957"/>
                </a:solidFill>
                <a:effectLst/>
                <a:latin typeface="Calibri" panose="020F0502020204030204" pitchFamily="34" charset="0"/>
                <a:ea typeface="Calibri" panose="020F0502020204030204" pitchFamily="34" charset="0"/>
                <a:cs typeface="Calibri" panose="020F0502020204030204" pitchFamily="34" charset="0"/>
              </a:rPr>
              <a:t>PISA, </a:t>
            </a:r>
            <a:r>
              <a:rPr lang="fi-FI" sz="27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Programme</a:t>
            </a:r>
            <a:r>
              <a:rPr lang="fi-FI" sz="2700" dirty="0">
                <a:solidFill>
                  <a:srgbClr val="002957"/>
                </a:solidFill>
                <a:effectLst/>
                <a:latin typeface="Calibri" panose="020F0502020204030204" pitchFamily="34" charset="0"/>
                <a:ea typeface="Calibri" panose="020F0502020204030204" pitchFamily="34" charset="0"/>
                <a:cs typeface="Calibri" panose="020F0502020204030204" pitchFamily="34" charset="0"/>
              </a:rPr>
              <a:t> for International </a:t>
            </a:r>
            <a:r>
              <a:rPr lang="fi-FI" sz="27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Student</a:t>
            </a:r>
            <a:r>
              <a:rPr lang="fi-FI" sz="2700" dirty="0">
                <a:solidFill>
                  <a:srgbClr val="002957"/>
                </a:solidFill>
                <a:effectLst/>
                <a:latin typeface="Calibri" panose="020F0502020204030204" pitchFamily="34" charset="0"/>
                <a:ea typeface="Calibri" panose="020F0502020204030204" pitchFamily="34" charset="0"/>
                <a:cs typeface="Calibri" panose="020F0502020204030204" pitchFamily="34" charset="0"/>
              </a:rPr>
              <a:t> </a:t>
            </a:r>
            <a:r>
              <a:rPr lang="fi-FI" sz="2700" dirty="0" err="1">
                <a:solidFill>
                  <a:srgbClr val="002957"/>
                </a:solidFill>
                <a:effectLst/>
                <a:latin typeface="Calibri" panose="020F0502020204030204" pitchFamily="34" charset="0"/>
                <a:ea typeface="Calibri" panose="020F0502020204030204" pitchFamily="34" charset="0"/>
                <a:cs typeface="Calibri" panose="020F0502020204030204" pitchFamily="34" charset="0"/>
              </a:rPr>
              <a:t>Assessment</a:t>
            </a:r>
            <a:r>
              <a:rPr lang="fi-FI" sz="2700" dirty="0">
                <a:solidFill>
                  <a:srgbClr val="002957"/>
                </a:solidFill>
                <a:latin typeface="Calibri" panose="020F0502020204030204" pitchFamily="34" charset="0"/>
                <a:ea typeface="Calibri" panose="020F0502020204030204" pitchFamily="34" charset="0"/>
                <a:cs typeface="Calibri" panose="020F0502020204030204" pitchFamily="34" charset="0"/>
              </a:rPr>
              <a:t>)</a:t>
            </a:r>
            <a:br>
              <a:rPr lang="fi-FI" sz="2700" dirty="0">
                <a:effectLst/>
                <a:latin typeface="Calibri" panose="020F0502020204030204" pitchFamily="34" charset="0"/>
                <a:ea typeface="Calibri" panose="020F0502020204030204" pitchFamily="34" charset="0"/>
                <a:cs typeface="Times New Roman" panose="02020603050405020304" pitchFamily="18" charset="0"/>
              </a:rPr>
            </a:br>
            <a:endParaRPr lang="fi-FI" sz="2700" dirty="0"/>
          </a:p>
        </p:txBody>
      </p:sp>
      <p:sp>
        <p:nvSpPr>
          <p:cNvPr id="5" name="Sisällön paikkamerkki 4">
            <a:extLst>
              <a:ext uri="{FF2B5EF4-FFF2-40B4-BE49-F238E27FC236}">
                <a16:creationId xmlns:a16="http://schemas.microsoft.com/office/drawing/2014/main" id="{1684A8FD-FFD9-20A7-36A1-5280E5C1232D}"/>
              </a:ext>
            </a:extLst>
          </p:cNvPr>
          <p:cNvSpPr>
            <a:spLocks noGrp="1"/>
          </p:cNvSpPr>
          <p:nvPr>
            <p:ph idx="1"/>
          </p:nvPr>
        </p:nvSpPr>
        <p:spPr>
          <a:xfrm>
            <a:off x="838200" y="1603512"/>
            <a:ext cx="10515600" cy="4712881"/>
          </a:xfrm>
        </p:spPr>
        <p:txBody>
          <a:bodyPr>
            <a:normAutofit/>
          </a:bodyPr>
          <a:lstStyle/>
          <a:p>
            <a:pPr marL="0" indent="0">
              <a:buNone/>
            </a:pPr>
            <a:r>
              <a:rPr lang="fi-FI" b="1" i="0" dirty="0">
                <a:solidFill>
                  <a:srgbClr val="0F0F0F"/>
                </a:solidFill>
                <a:effectLst/>
                <a:latin typeface="myriad-pro"/>
              </a:rPr>
              <a:t>* Pääarviointialueet: lukutaito, matematiikka ja luonnontieteet</a:t>
            </a:r>
          </a:p>
          <a:p>
            <a:r>
              <a:rPr lang="fi-FI" b="1" i="0" dirty="0">
                <a:solidFill>
                  <a:srgbClr val="0F0F0F"/>
                </a:solidFill>
                <a:effectLst/>
                <a:latin typeface="myriad-pro"/>
              </a:rPr>
              <a:t>”OECD:n osaamistuloksia mittaavassa PISA-tutkimuksessa vuoden 2018 pääalueena oli lukutaito. Kolmen vuoden välein julkaistavassa tutkimuksessa suomalaisten 15-vuotiaiden lukutaito oli OECD-maiden kärkeä. </a:t>
            </a:r>
          </a:p>
          <a:p>
            <a:r>
              <a:rPr lang="fi-FI" b="1" i="0" dirty="0">
                <a:solidFill>
                  <a:srgbClr val="0F0F0F"/>
                </a:solidFill>
                <a:effectLst/>
                <a:latin typeface="myriad-pro"/>
              </a:rPr>
              <a:t>Myös matematiikassa suomalaisnuorten osaamistaso on pysynyt samana vuoteen 2015 verrattuna. Luonnontieteiden osaaminen on laskenut.” (OKM)</a:t>
            </a:r>
          </a:p>
        </p:txBody>
      </p:sp>
    </p:spTree>
    <p:extLst>
      <p:ext uri="{BB962C8B-B14F-4D97-AF65-F5344CB8AC3E}">
        <p14:creationId xmlns:p14="http://schemas.microsoft.com/office/powerpoint/2010/main" val="40022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170474-D485-53E8-FA35-4EF25ABFF97F}"/>
              </a:ext>
            </a:extLst>
          </p:cNvPr>
          <p:cNvSpPr>
            <a:spLocks noGrp="1"/>
          </p:cNvSpPr>
          <p:nvPr>
            <p:ph type="title"/>
          </p:nvPr>
        </p:nvSpPr>
        <p:spPr>
          <a:xfrm>
            <a:off x="838200" y="132524"/>
            <a:ext cx="10515600" cy="728868"/>
          </a:xfrm>
        </p:spPr>
        <p:txBody>
          <a:bodyPr>
            <a:normAutofit/>
          </a:bodyPr>
          <a:lstStyle/>
          <a:p>
            <a:pPr algn="ctr"/>
            <a:r>
              <a:rPr lang="fi-FI" sz="3200" b="1" dirty="0"/>
              <a:t>Peruskoulu </a:t>
            </a:r>
            <a:r>
              <a:rPr lang="fi-FI" sz="3200" b="1" dirty="0" err="1"/>
              <a:t>PISA:n</a:t>
            </a:r>
            <a:r>
              <a:rPr lang="fi-FI" sz="3200" b="1" dirty="0"/>
              <a:t> valossa</a:t>
            </a:r>
            <a:endParaRPr lang="fi-FI" sz="3200" dirty="0"/>
          </a:p>
        </p:txBody>
      </p:sp>
      <p:sp>
        <p:nvSpPr>
          <p:cNvPr id="3" name="Sisällön paikkamerkki 2">
            <a:extLst>
              <a:ext uri="{FF2B5EF4-FFF2-40B4-BE49-F238E27FC236}">
                <a16:creationId xmlns:a16="http://schemas.microsoft.com/office/drawing/2014/main" id="{30C2DDBC-8CF3-1718-42D9-A71E861199A0}"/>
              </a:ext>
            </a:extLst>
          </p:cNvPr>
          <p:cNvSpPr>
            <a:spLocks noGrp="1"/>
          </p:cNvSpPr>
          <p:nvPr>
            <p:ph idx="1"/>
          </p:nvPr>
        </p:nvSpPr>
        <p:spPr>
          <a:xfrm>
            <a:off x="838200" y="861392"/>
            <a:ext cx="10515600" cy="5552659"/>
          </a:xfrm>
        </p:spPr>
        <p:txBody>
          <a:bodyPr>
            <a:normAutofit/>
          </a:bodyPr>
          <a:lstStyle/>
          <a:p>
            <a:endParaRPr lang="fi-FI" sz="2400" dirty="0"/>
          </a:p>
          <a:p>
            <a:r>
              <a:rPr lang="fi-FI" sz="2400" dirty="0"/>
              <a:t>LUKUTAIDOSTA: • Erinomaisten lukijoiden määrä säilynyt hyvänä </a:t>
            </a:r>
          </a:p>
          <a:p>
            <a:r>
              <a:rPr lang="fi-FI" sz="2400" dirty="0"/>
              <a:t>Heikkojen lukijoiden määrässä selvä kasvu </a:t>
            </a:r>
          </a:p>
          <a:p>
            <a:r>
              <a:rPr lang="fi-FI" sz="2400" dirty="0"/>
              <a:t>Nuorten vahvin osa-alue tiedonhaku </a:t>
            </a:r>
          </a:p>
          <a:p>
            <a:r>
              <a:rPr lang="fi-FI" sz="2400" dirty="0"/>
              <a:t>Tytöt edelleen selvästi poikia parempia lukijoita (ero OECD-maiden suurin), Lukemiseen sitoutumisella vahva yhteys lukutaidon tasoon </a:t>
            </a:r>
          </a:p>
          <a:p>
            <a:r>
              <a:rPr lang="fi-FI" sz="2400" dirty="0"/>
              <a:t>Kohtuullinen tietokoneen käyttö tukee lukutaitoa </a:t>
            </a:r>
          </a:p>
          <a:p>
            <a:r>
              <a:rPr lang="fi-FI" sz="2400" dirty="0"/>
              <a:t>Luottamuksella omiin taitoihin sekä sinnikkyydellä myönteinen </a:t>
            </a:r>
            <a:r>
              <a:rPr lang="fi-FI" sz="2400"/>
              <a:t>yhteys lukutaitoon</a:t>
            </a:r>
          </a:p>
          <a:p>
            <a:r>
              <a:rPr lang="fi-FI" sz="2400"/>
              <a:t>Asenteisiin </a:t>
            </a:r>
            <a:r>
              <a:rPr lang="fi-FI" sz="2400" dirty="0"/>
              <a:t>ja lukuaktiivisuuteen liittyvät tekijät vahvimmat lukutaidon selittäjät </a:t>
            </a:r>
          </a:p>
          <a:p>
            <a:r>
              <a:rPr lang="fi-FI" sz="2400" dirty="0"/>
              <a:t>MATEMATIIKKA: • Osaamistaso säilynyt ennallaan • Tytöt hieman poikia parempia </a:t>
            </a:r>
          </a:p>
          <a:p>
            <a:r>
              <a:rPr lang="fi-FI" sz="2400" dirty="0"/>
              <a:t>LUONNONTIETEET: • Osaamistaso laski hieman • Tytöt selvästi poikia parempia</a:t>
            </a:r>
          </a:p>
          <a:p>
            <a:endParaRPr lang="fi-FI" sz="2400" dirty="0"/>
          </a:p>
          <a:p>
            <a:endParaRPr lang="fi-FI" dirty="0"/>
          </a:p>
        </p:txBody>
      </p:sp>
    </p:spTree>
    <p:extLst>
      <p:ext uri="{BB962C8B-B14F-4D97-AF65-F5344CB8AC3E}">
        <p14:creationId xmlns:p14="http://schemas.microsoft.com/office/powerpoint/2010/main" val="2713962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DC81B1-2C69-DFE0-6D41-6103EBA831E8}"/>
              </a:ext>
            </a:extLst>
          </p:cNvPr>
          <p:cNvSpPr>
            <a:spLocks noGrp="1"/>
          </p:cNvSpPr>
          <p:nvPr>
            <p:ph type="title"/>
          </p:nvPr>
        </p:nvSpPr>
        <p:spPr>
          <a:xfrm>
            <a:off x="838200" y="365125"/>
            <a:ext cx="10515600" cy="483014"/>
          </a:xfrm>
        </p:spPr>
        <p:txBody>
          <a:bodyPr>
            <a:normAutofit fontScale="90000"/>
          </a:bodyPr>
          <a:lstStyle/>
          <a:p>
            <a:pPr algn="ctr"/>
            <a:r>
              <a:rPr lang="fi-FI" sz="3200" b="1" dirty="0"/>
              <a:t>VERROKKIMAAT:  Euroopan osaavimmat maat 2018</a:t>
            </a:r>
          </a:p>
        </p:txBody>
      </p:sp>
      <p:sp>
        <p:nvSpPr>
          <p:cNvPr id="3" name="Sisällön paikkamerkki 2">
            <a:extLst>
              <a:ext uri="{FF2B5EF4-FFF2-40B4-BE49-F238E27FC236}">
                <a16:creationId xmlns:a16="http://schemas.microsoft.com/office/drawing/2014/main" id="{43546C15-E4DB-2F0D-477C-8C61C9005BE1}"/>
              </a:ext>
            </a:extLst>
          </p:cNvPr>
          <p:cNvSpPr>
            <a:spLocks noGrp="1"/>
          </p:cNvSpPr>
          <p:nvPr>
            <p:ph idx="1"/>
          </p:nvPr>
        </p:nvSpPr>
        <p:spPr>
          <a:xfrm>
            <a:off x="838200" y="1205947"/>
            <a:ext cx="10515600" cy="5286927"/>
          </a:xfrm>
        </p:spPr>
        <p:txBody>
          <a:bodyPr>
            <a:normAutofit fontScale="85000" lnSpcReduction="20000"/>
          </a:bodyPr>
          <a:lstStyle/>
          <a:p>
            <a:r>
              <a:rPr lang="fi-FI" b="1" dirty="0"/>
              <a:t>LUKUTAITO</a:t>
            </a:r>
            <a:r>
              <a:rPr lang="fi-FI" dirty="0"/>
              <a:t>: </a:t>
            </a:r>
            <a:r>
              <a:rPr lang="fi-FI" u="sng" dirty="0"/>
              <a:t>Viro 523, </a:t>
            </a:r>
            <a:r>
              <a:rPr lang="fi-FI" b="1" u="sng" dirty="0"/>
              <a:t>SUOMI</a:t>
            </a:r>
            <a:r>
              <a:rPr lang="fi-FI" u="sng" dirty="0"/>
              <a:t> </a:t>
            </a:r>
            <a:r>
              <a:rPr lang="fi-FI" b="1" u="sng" dirty="0"/>
              <a:t>520</a:t>
            </a:r>
            <a:r>
              <a:rPr lang="fi-FI" u="sng" dirty="0"/>
              <a:t>, Irlanti 518</a:t>
            </a:r>
            <a:r>
              <a:rPr lang="fi-FI" dirty="0"/>
              <a:t>, Puola 512, Ruotsi 506, Iso-Britannia 504, Tanska 501, Norja 499, Saksa 498, Venäjä 479, Islanti 474, OECD ka. 487  </a:t>
            </a:r>
            <a:r>
              <a:rPr lang="fi-FI" sz="2400" dirty="0"/>
              <a:t>(Edellä PSJZ (Kiina)* 555, Singapore 549, Macao (Kiina) 525, Hongkong (Kiina) 524, Viro 523</a:t>
            </a:r>
            <a:r>
              <a:rPr lang="fi-FI" sz="2400" dirty="0">
                <a:solidFill>
                  <a:schemeClr val="accent5">
                    <a:lumMod val="75000"/>
                  </a:schemeClr>
                </a:solidFill>
              </a:rPr>
              <a:t>)</a:t>
            </a:r>
          </a:p>
          <a:p>
            <a:pPr marL="0" indent="0">
              <a:buNone/>
            </a:pPr>
            <a:r>
              <a:rPr lang="fi-FI" sz="2400" dirty="0">
                <a:solidFill>
                  <a:schemeClr val="accent5">
                    <a:lumMod val="75000"/>
                  </a:schemeClr>
                </a:solidFill>
              </a:rPr>
              <a:t>			                                                                                                </a:t>
            </a:r>
            <a:r>
              <a:rPr lang="fi-FI" sz="2400" i="1" dirty="0">
                <a:solidFill>
                  <a:schemeClr val="accent5">
                    <a:lumMod val="75000"/>
                  </a:schemeClr>
                </a:solidFill>
              </a:rPr>
              <a:t>SIJOITUS: 1-3</a:t>
            </a:r>
          </a:p>
          <a:p>
            <a:pPr marL="0" indent="0">
              <a:buNone/>
            </a:pPr>
            <a:r>
              <a:rPr lang="fi-FI" dirty="0"/>
              <a:t> </a:t>
            </a:r>
          </a:p>
          <a:p>
            <a:r>
              <a:rPr lang="fi-FI" b="1" dirty="0"/>
              <a:t>MATEMATIIKKA</a:t>
            </a:r>
            <a:r>
              <a:rPr lang="fi-FI" dirty="0"/>
              <a:t>: Viro 523, Alankomaat 519, Puola 516, Sveitsi 515, </a:t>
            </a:r>
            <a:r>
              <a:rPr lang="fi-FI" u="sng" dirty="0"/>
              <a:t>Tanska 509, Slovenia 509, Belgia 508, </a:t>
            </a:r>
            <a:r>
              <a:rPr lang="fi-FI" b="1" u="sng" dirty="0"/>
              <a:t>SUOMI</a:t>
            </a:r>
            <a:r>
              <a:rPr lang="fi-FI" u="sng" dirty="0"/>
              <a:t> 507</a:t>
            </a:r>
            <a:r>
              <a:rPr lang="fi-FI" dirty="0"/>
              <a:t>, Ruotsi 502, Iso-Britannia 502, Norja 501, Saksa 500, Irlanti 500, Islanti 495, Venäjä 488, USA 478, OECD ka. 489 (</a:t>
            </a:r>
            <a:r>
              <a:rPr lang="fi-FI" sz="2200" dirty="0"/>
              <a:t>Edellä PSJZ (Kiina)* 591, Singapore 569, Macao (Kiina) 558, Hongkong (Kiina) 551, Taiwan 531, Japani 527, Korea 526)</a:t>
            </a:r>
          </a:p>
          <a:p>
            <a:pPr marL="0" indent="0">
              <a:buNone/>
            </a:pPr>
            <a:r>
              <a:rPr lang="fi-FI" sz="2200" dirty="0"/>
              <a:t>									</a:t>
            </a:r>
            <a:r>
              <a:rPr lang="fi-FI" sz="2400" i="1" dirty="0">
                <a:solidFill>
                  <a:schemeClr val="accent5">
                    <a:lumMod val="75000"/>
                  </a:schemeClr>
                </a:solidFill>
              </a:rPr>
              <a:t>SIJOITUS: 5-8</a:t>
            </a:r>
          </a:p>
          <a:p>
            <a:pPr marL="0" indent="0">
              <a:buNone/>
            </a:pPr>
            <a:endParaRPr lang="fi-FI" dirty="0"/>
          </a:p>
          <a:p>
            <a:r>
              <a:rPr lang="fi-FI" b="1" dirty="0"/>
              <a:t>LUONNONTIETEET</a:t>
            </a:r>
            <a:r>
              <a:rPr lang="fi-FI" dirty="0"/>
              <a:t>: Viro 530, </a:t>
            </a:r>
            <a:r>
              <a:rPr lang="fi-FI" b="1" dirty="0"/>
              <a:t>SUOMI 522, </a:t>
            </a:r>
            <a:r>
              <a:rPr lang="fi-FI" dirty="0"/>
              <a:t>Puola 511, Slovenia 507, Iso-Britannia 505, Alankomaat 503, Saksa 503, Ruotsi 499, Belgia 499, Tanska 493, Norja 490, Venäjä478, Islanti 475, OECD ka. 489 </a:t>
            </a:r>
            <a:r>
              <a:rPr lang="fi-FI" sz="2000" dirty="0"/>
              <a:t>(Edellä: PSJZ (Kiina)* 590, Singapore 551, Macao (Kiina), 544 Viro 530, Japani 529)																													</a:t>
            </a:r>
            <a:r>
              <a:rPr lang="fi-FI" sz="2400" i="1" dirty="0">
                <a:solidFill>
                  <a:schemeClr val="accent5">
                    <a:lumMod val="75000"/>
                  </a:schemeClr>
                </a:solidFill>
              </a:rPr>
              <a:t>SIJOITUS: 2</a:t>
            </a:r>
          </a:p>
        </p:txBody>
      </p:sp>
    </p:spTree>
    <p:extLst>
      <p:ext uri="{BB962C8B-B14F-4D97-AF65-F5344CB8AC3E}">
        <p14:creationId xmlns:p14="http://schemas.microsoft.com/office/powerpoint/2010/main" val="339469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9DF43-F61F-6A89-9A21-7AB69F448B3B}"/>
              </a:ext>
            </a:extLst>
          </p:cNvPr>
          <p:cNvSpPr>
            <a:spLocks noGrp="1"/>
          </p:cNvSpPr>
          <p:nvPr>
            <p:ph type="title"/>
          </p:nvPr>
        </p:nvSpPr>
        <p:spPr>
          <a:xfrm>
            <a:off x="838200" y="365125"/>
            <a:ext cx="10515600" cy="668545"/>
          </a:xfrm>
        </p:spPr>
        <p:txBody>
          <a:bodyPr>
            <a:normAutofit/>
          </a:bodyPr>
          <a:lstStyle/>
          <a:p>
            <a:pPr algn="ctr"/>
            <a:r>
              <a:rPr lang="fi-FI" sz="3200" b="1" dirty="0"/>
              <a:t>Nimimerkki ”Pitääkö olla huolissaan?”</a:t>
            </a:r>
          </a:p>
        </p:txBody>
      </p:sp>
      <p:sp>
        <p:nvSpPr>
          <p:cNvPr id="3" name="Sisällön paikkamerkki 2">
            <a:extLst>
              <a:ext uri="{FF2B5EF4-FFF2-40B4-BE49-F238E27FC236}">
                <a16:creationId xmlns:a16="http://schemas.microsoft.com/office/drawing/2014/main" id="{DC3EBD57-8209-8AF9-F9AD-79B98609B55C}"/>
              </a:ext>
            </a:extLst>
          </p:cNvPr>
          <p:cNvSpPr>
            <a:spLocks noGrp="1"/>
          </p:cNvSpPr>
          <p:nvPr>
            <p:ph idx="1"/>
          </p:nvPr>
        </p:nvSpPr>
        <p:spPr>
          <a:xfrm>
            <a:off x="838200" y="1298713"/>
            <a:ext cx="10515600" cy="4878250"/>
          </a:xfrm>
        </p:spPr>
        <p:txBody>
          <a:bodyPr>
            <a:normAutofit/>
          </a:bodyPr>
          <a:lstStyle/>
          <a:p>
            <a:pPr marL="0" indent="0">
              <a:buNone/>
            </a:pPr>
            <a:r>
              <a:rPr lang="fi-FI" sz="2400" dirty="0">
                <a:solidFill>
                  <a:srgbClr val="0F0F0F"/>
                </a:solidFill>
                <a:effectLst/>
                <a:latin typeface="Arial" panose="020B0604020202020204" pitchFamily="34" charset="0"/>
                <a:ea typeface="Calibri" panose="020F0502020204030204" pitchFamily="34" charset="0"/>
              </a:rPr>
              <a:t>Pilke silmäkulmassa kysyn</a:t>
            </a:r>
            <a:r>
              <a:rPr lang="fi-FI" sz="2400" dirty="0">
                <a:solidFill>
                  <a:srgbClr val="0F0F0F"/>
                </a:solidFill>
                <a:latin typeface="Arial" panose="020B0604020202020204" pitchFamily="34" charset="0"/>
                <a:ea typeface="Calibri" panose="020F0502020204030204" pitchFamily="34" charset="0"/>
              </a:rPr>
              <a:t>; </a:t>
            </a:r>
            <a:r>
              <a:rPr lang="fi-FI" sz="2400" dirty="0">
                <a:solidFill>
                  <a:srgbClr val="0F0F0F"/>
                </a:solidFill>
                <a:effectLst/>
                <a:latin typeface="Arial" panose="020B0604020202020204" pitchFamily="34" charset="0"/>
                <a:ea typeface="Calibri" panose="020F0502020204030204" pitchFamily="34" charset="0"/>
              </a:rPr>
              <a:t> </a:t>
            </a:r>
          </a:p>
          <a:p>
            <a:r>
              <a:rPr lang="fi-FI" sz="2400" dirty="0">
                <a:solidFill>
                  <a:srgbClr val="0F0F0F"/>
                </a:solidFill>
                <a:effectLst/>
                <a:latin typeface="Arial" panose="020B0604020202020204" pitchFamily="34" charset="0"/>
                <a:ea typeface="Calibri" panose="020F0502020204030204" pitchFamily="34" charset="0"/>
              </a:rPr>
              <a:t>pitäisikö meidän olla huolissamme tulevasta NATO-yhteistyöstä, kun lähes kaikkien nykyisten ja myös Ruotsin tulokset ovat edelleen Suomen PISA-tuloksia heikommat? </a:t>
            </a:r>
          </a:p>
          <a:p>
            <a:r>
              <a:rPr lang="fi-FI" sz="2400" dirty="0">
                <a:solidFill>
                  <a:srgbClr val="0F0F0F"/>
                </a:solidFill>
                <a:latin typeface="Arial" panose="020B0604020202020204" pitchFamily="34" charset="0"/>
              </a:rPr>
              <a:t>kuinkakohan huolissaan ystävämme muissa Pohjoismaissa mahtavatkaan olla?</a:t>
            </a:r>
          </a:p>
          <a:p>
            <a:r>
              <a:rPr lang="fi-FI" sz="2400" dirty="0">
                <a:solidFill>
                  <a:srgbClr val="0F0F0F"/>
                </a:solidFill>
                <a:latin typeface="Arial" panose="020B0604020202020204" pitchFamily="34" charset="0"/>
              </a:rPr>
              <a:t>onkohan vaalien läheisyyden ja ”koulukatastrofipuheiden” määrän välillä jokin korrelaatio?</a:t>
            </a:r>
          </a:p>
          <a:p>
            <a:r>
              <a:rPr lang="fi-FI" sz="2400" dirty="0">
                <a:solidFill>
                  <a:srgbClr val="0F0F0F"/>
                </a:solidFill>
                <a:latin typeface="Arial" panose="020B0604020202020204" pitchFamily="34" charset="0"/>
              </a:rPr>
              <a:t>ovatko maailman parhaiten koulutetut opettajat kadottaneet Covidin vaikutuksesta järkensä?</a:t>
            </a:r>
            <a:endParaRPr lang="fi-FI" sz="2400" dirty="0"/>
          </a:p>
        </p:txBody>
      </p:sp>
    </p:spTree>
    <p:extLst>
      <p:ext uri="{BB962C8B-B14F-4D97-AF65-F5344CB8AC3E}">
        <p14:creationId xmlns:p14="http://schemas.microsoft.com/office/powerpoint/2010/main" val="220257672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2618</TotalTime>
  <Words>1837</Words>
  <Application>Microsoft Office PowerPoint</Application>
  <PresentationFormat>Laajakuva</PresentationFormat>
  <Paragraphs>180</Paragraphs>
  <Slides>17</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17</vt:i4>
      </vt:variant>
    </vt:vector>
  </HeadingPairs>
  <TitlesOfParts>
    <vt:vector size="23" baseType="lpstr">
      <vt:lpstr>Arial</vt:lpstr>
      <vt:lpstr>Calibri</vt:lpstr>
      <vt:lpstr>Calibri Light</vt:lpstr>
      <vt:lpstr>myriad-pro</vt:lpstr>
      <vt:lpstr>var(--yja-heading-font-family, myriad-pro-condensed)</vt:lpstr>
      <vt:lpstr>Office-teema</vt:lpstr>
      <vt:lpstr>PISA ja Suomen koulutuksen tila   7.3.2023          Jukka Ahonen</vt:lpstr>
      <vt:lpstr>OECD  Taloudellisen yhteistyön ja kehityksen järjestö</vt:lpstr>
      <vt:lpstr>Peruskoulu PISAn valossa    (Programme for International Student Assessment) </vt:lpstr>
      <vt:lpstr>Peruskoulu PISA:n valossa</vt:lpstr>
      <vt:lpstr>Peruskoulu PISA:n valossa</vt:lpstr>
      <vt:lpstr> Peruskoulu PISAn valossa    (PISA, Programme for International Student Assessment) </vt:lpstr>
      <vt:lpstr>Peruskoulu PISA:n valossa</vt:lpstr>
      <vt:lpstr>VERROKKIMAAT:  Euroopan osaavimmat maat 2018</vt:lpstr>
      <vt:lpstr>Nimimerkki ”Pitääkö olla huolissaan?”</vt:lpstr>
      <vt:lpstr>PISA ja Suomen koulutuksen tila   HRK 7.3.2023          Jukat Ahonen ja Niiranen</vt:lpstr>
      <vt:lpstr>PISA ja Suomi, lyhyt historia 2000 - 2018</vt:lpstr>
      <vt:lpstr>Peruskoulu PISAn valossa</vt:lpstr>
      <vt:lpstr>Yhteistoiminnallinen ongelmanratkaisu  2015</vt:lpstr>
      <vt:lpstr>Talousosaaminen 2018</vt:lpstr>
      <vt:lpstr>EU-komission tutkimustietoa 2021</vt:lpstr>
      <vt:lpstr>EU-komission tutkimustietoa 2021</vt:lpstr>
      <vt:lpstr>Vuoden 2022 PISA-tutkimus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Peruskoulu PISAn valossa</dc:title>
  <dc:creator>Jukka Ahonen</dc:creator>
  <cp:lastModifiedBy>Jukka Ahonen</cp:lastModifiedBy>
  <cp:revision>4</cp:revision>
  <dcterms:created xsi:type="dcterms:W3CDTF">2023-02-23T10:17:28Z</dcterms:created>
  <dcterms:modified xsi:type="dcterms:W3CDTF">2024-01-29T14:00:17Z</dcterms:modified>
</cp:coreProperties>
</file>